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2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5.wmf"/><Relationship Id="rId1" Type="http://schemas.openxmlformats.org/officeDocument/2006/relationships/image" Target="../media/image16.wmf"/><Relationship Id="rId4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4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3A5F393-3366-4103-A690-C2272AA1D768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D05A9BF-0581-442F-9589-D4274734443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9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8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9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28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2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2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8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image" Target="../media/image4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49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61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55.wmf"/><Relationship Id="rId17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4.bin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6.bin"/><Relationship Id="rId15" Type="http://schemas.openxmlformats.org/officeDocument/2006/relationships/oleObject" Target="../embeddings/oleObject63.bin"/><Relationship Id="rId10" Type="http://schemas.openxmlformats.org/officeDocument/2006/relationships/oleObject" Target="../embeddings/oleObject59.bin"/><Relationship Id="rId4" Type="http://schemas.openxmlformats.org/officeDocument/2006/relationships/image" Target="../media/image52.wmf"/><Relationship Id="rId9" Type="http://schemas.openxmlformats.org/officeDocument/2006/relationships/oleObject" Target="../embeddings/oleObject58.bin"/><Relationship Id="rId14" Type="http://schemas.openxmlformats.org/officeDocument/2006/relationships/oleObject" Target="../embeddings/oleObject6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7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71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63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67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7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7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6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69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7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Peter M. Maurer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204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proposition is a declarative sentence that can be either true or false</a:t>
            </a:r>
          </a:p>
          <a:p>
            <a:pPr lvl="1"/>
            <a:r>
              <a:rPr lang="en-US" dirty="0" smtClean="0"/>
              <a:t>Earth is a planet – True</a:t>
            </a:r>
          </a:p>
          <a:p>
            <a:pPr lvl="1"/>
            <a:r>
              <a:rPr lang="en-US" dirty="0" smtClean="0"/>
              <a:t>The Moon is made of green cheese – False</a:t>
            </a:r>
          </a:p>
          <a:p>
            <a:pPr lvl="1"/>
            <a:r>
              <a:rPr lang="en-US" dirty="0" smtClean="0"/>
              <a:t>There is life on Mars – We don’t know yet, but either there is or there isn’t</a:t>
            </a:r>
          </a:p>
          <a:p>
            <a:r>
              <a:rPr lang="en-US" dirty="0" smtClean="0"/>
              <a:t>Other forms of sentences are not propositions</a:t>
            </a:r>
          </a:p>
          <a:p>
            <a:pPr lvl="1"/>
            <a:r>
              <a:rPr lang="en-US" dirty="0" smtClean="0"/>
              <a:t>What time is it? </a:t>
            </a:r>
            <a:r>
              <a:rPr lang="en-US" dirty="0"/>
              <a:t>–</a:t>
            </a:r>
            <a:r>
              <a:rPr lang="en-US" dirty="0" smtClean="0"/>
              <a:t> Interrogative, not a proposition.</a:t>
            </a:r>
          </a:p>
          <a:p>
            <a:pPr lvl="1"/>
            <a:r>
              <a:rPr lang="en-US" dirty="0" smtClean="0"/>
              <a:t>Shut the door! – Imperative, not a proposition.</a:t>
            </a:r>
          </a:p>
          <a:p>
            <a:pPr lvl="1"/>
            <a:r>
              <a:rPr lang="en-US" dirty="0" smtClean="0"/>
              <a:t>I fit new go. –</a:t>
            </a:r>
            <a:r>
              <a:rPr lang="en-US" dirty="0"/>
              <a:t> </a:t>
            </a:r>
            <a:r>
              <a:rPr lang="en-US" dirty="0" smtClean="0"/>
              <a:t>Nonsense. Not a proposition.</a:t>
            </a:r>
          </a:p>
          <a:p>
            <a:pPr lvl="1"/>
            <a:r>
              <a:rPr lang="en-US" dirty="0" smtClean="0"/>
              <a:t>X+1=2 – Could be true or false, depending on X.</a:t>
            </a:r>
          </a:p>
          <a:p>
            <a:pPr lvl="1"/>
            <a:r>
              <a:rPr lang="en-US" dirty="0" smtClean="0"/>
              <a:t>This sentence is false. –</a:t>
            </a:r>
            <a:r>
              <a:rPr lang="en-US" dirty="0"/>
              <a:t> </a:t>
            </a:r>
            <a:r>
              <a:rPr lang="en-US" dirty="0" smtClean="0"/>
              <a:t>Not a proposition. Why not?</a:t>
            </a:r>
          </a:p>
        </p:txBody>
      </p:sp>
    </p:spTree>
    <p:extLst>
      <p:ext uri="{BB962C8B-B14F-4D97-AF65-F5344CB8AC3E}">
        <p14:creationId xmlns:p14="http://schemas.microsoft.com/office/powerpoint/2010/main" val="1479184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Law of The Excluded Middle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proposition is either true or false</a:t>
            </a:r>
          </a:p>
          <a:p>
            <a:r>
              <a:rPr lang="en-US" dirty="0" smtClean="0"/>
              <a:t>There can be no middle ground</a:t>
            </a:r>
          </a:p>
          <a:p>
            <a:r>
              <a:rPr lang="en-US" dirty="0" smtClean="0"/>
              <a:t>Sometimes we don’t know whether a proposition is true or false</a:t>
            </a:r>
          </a:p>
          <a:p>
            <a:pPr lvl="1"/>
            <a:r>
              <a:rPr lang="en-US" dirty="0" smtClean="0"/>
              <a:t>This is not a separate category</a:t>
            </a:r>
          </a:p>
          <a:p>
            <a:pPr lvl="1"/>
            <a:r>
              <a:rPr lang="en-US" dirty="0" smtClean="0"/>
              <a:t>Our lack of knowledge of a fact does not change the fact</a:t>
            </a:r>
          </a:p>
          <a:p>
            <a:r>
              <a:rPr lang="en-US" dirty="0" smtClean="0"/>
              <a:t>Multi-valued logics exist, but they are of no value to us at this point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355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“The moon is round.” is a simple proposition.</a:t>
            </a:r>
          </a:p>
          <a:p>
            <a:r>
              <a:rPr lang="en-US" dirty="0" smtClean="0"/>
              <a:t>From simple propositions, we can create more complex propositions.</a:t>
            </a:r>
          </a:p>
          <a:p>
            <a:r>
              <a:rPr lang="en-US" dirty="0" smtClean="0"/>
              <a:t>These are called compound propositions.</a:t>
            </a:r>
          </a:p>
          <a:p>
            <a:r>
              <a:rPr lang="en-US" dirty="0" smtClean="0"/>
              <a:t>Logical connectives are used to create compound propositions.</a:t>
            </a:r>
          </a:p>
          <a:p>
            <a:r>
              <a:rPr lang="en-US" dirty="0" smtClean="0"/>
              <a:t>“AND” is a logical connective.</a:t>
            </a:r>
          </a:p>
          <a:p>
            <a:r>
              <a:rPr lang="en-US" dirty="0" smtClean="0"/>
              <a:t>“The moon is round AND cows are green.” is a compound proposition.</a:t>
            </a:r>
          </a:p>
          <a:p>
            <a:r>
              <a:rPr lang="en-US" dirty="0" smtClean="0"/>
              <a:t>The truth or falsity of a compound proposition depends on the truth or falsity of its components, i.e. the simple propositions used to create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054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talking about logic itself, we wish to determine a set of rules that apply to all propositions.</a:t>
            </a:r>
          </a:p>
          <a:p>
            <a:r>
              <a:rPr lang="en-US" dirty="0" smtClean="0"/>
              <a:t>Abstract symbolic logic is used for this purpose.</a:t>
            </a:r>
          </a:p>
          <a:p>
            <a:r>
              <a:rPr lang="en-US" dirty="0" smtClean="0"/>
              <a:t>Variables, usually p, q, and r, are used to designate propositions.</a:t>
            </a:r>
          </a:p>
          <a:p>
            <a:r>
              <a:rPr lang="en-US" dirty="0" smtClean="0"/>
              <a:t>Thus in p=“My dog can sing.” we are allowing the variable p to designate a simple proposition.</a:t>
            </a:r>
          </a:p>
          <a:p>
            <a:r>
              <a:rPr lang="en-US" dirty="0" smtClean="0"/>
              <a:t>Variables can designate </a:t>
            </a:r>
            <a:r>
              <a:rPr lang="en-US" i="1" dirty="0" smtClean="0"/>
              <a:t>any</a:t>
            </a:r>
            <a:r>
              <a:rPr lang="en-US" dirty="0" smtClean="0"/>
              <a:t> proposition, both compound and simple.</a:t>
            </a:r>
          </a:p>
          <a:p>
            <a:r>
              <a:rPr lang="en-US" dirty="0" smtClean="0"/>
              <a:t>Symbols are used for logical connectives.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2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symbol   </a:t>
            </a:r>
            <a:r>
              <a:rPr lang="en-US" dirty="0" smtClean="0">
                <a:sym typeface="Euclid Symbol"/>
              </a:rPr>
              <a:t>is used to represent the connective AND.</a:t>
            </a:r>
          </a:p>
          <a:p>
            <a:r>
              <a:rPr lang="en-US" dirty="0" smtClean="0"/>
              <a:t>Logical AND, </a:t>
            </a:r>
            <a:r>
              <a:rPr lang="en-US" dirty="0" smtClean="0">
                <a:sym typeface="Euclid Symbol"/>
              </a:rPr>
              <a:t>    means pretty much the same thing that the word “and” means in English.</a:t>
            </a:r>
          </a:p>
          <a:p>
            <a:r>
              <a:rPr lang="en-US" dirty="0" smtClean="0">
                <a:sym typeface="Euclid Symbol"/>
              </a:rPr>
              <a:t>(Very often technical terms sound like English words, but mean something different.)</a:t>
            </a:r>
          </a:p>
          <a:p>
            <a:r>
              <a:rPr lang="en-US" dirty="0" smtClean="0">
                <a:sym typeface="Euclid Symbol"/>
              </a:rPr>
              <a:t>The truth of        is determined by the values of p and q in the following table.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8378063"/>
              </p:ext>
            </p:extLst>
          </p:nvPr>
        </p:nvGraphicFramePr>
        <p:xfrm>
          <a:off x="4953000" y="4495800"/>
          <a:ext cx="1676400" cy="21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Equation" r:id="rId3" imgW="685800" imgH="888840" progId="Equation.DSMT4">
                  <p:embed/>
                </p:oleObj>
              </mc:Choice>
              <mc:Fallback>
                <p:oleObj name="Equation" r:id="rId3" imgW="685800" imgH="8888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495800"/>
                        <a:ext cx="1676400" cy="217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146984"/>
              </p:ext>
            </p:extLst>
          </p:nvPr>
        </p:nvGraphicFramePr>
        <p:xfrm>
          <a:off x="2438400" y="1752600"/>
          <a:ext cx="263684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Equation" r:id="rId5" imgW="139680" imgH="126720" progId="Equation.DSMT4">
                  <p:embed/>
                </p:oleObj>
              </mc:Choice>
              <mc:Fallback>
                <p:oleObj name="Equation" r:id="rId5" imgW="13968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38400" y="1752600"/>
                        <a:ext cx="263684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92351"/>
              </p:ext>
            </p:extLst>
          </p:nvPr>
        </p:nvGraphicFramePr>
        <p:xfrm>
          <a:off x="2819400" y="2514600"/>
          <a:ext cx="263684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Equation" r:id="rId7" imgW="139680" imgH="126720" progId="Equation.DSMT4">
                  <p:embed/>
                </p:oleObj>
              </mc:Choice>
              <mc:Fallback>
                <p:oleObj name="Equation" r:id="rId7" imgW="13968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19400" y="2514600"/>
                        <a:ext cx="263684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2636820"/>
              </p:ext>
            </p:extLst>
          </p:nvPr>
        </p:nvGraphicFramePr>
        <p:xfrm>
          <a:off x="2533371" y="4178835"/>
          <a:ext cx="647364" cy="290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Equation" r:id="rId8" imgW="368280" imgH="164880" progId="Equation.DSMT4">
                  <p:embed/>
                </p:oleObj>
              </mc:Choice>
              <mc:Fallback>
                <p:oleObj name="Equation" r:id="rId8" imgW="3682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33371" y="4178835"/>
                        <a:ext cx="647364" cy="290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9140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200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OR is also a logical connective, but means something different than in English</a:t>
            </a:r>
          </a:p>
          <a:p>
            <a:r>
              <a:rPr lang="en-US" dirty="0" smtClean="0"/>
              <a:t>Do you want eggs or pancakes for breakfast?</a:t>
            </a:r>
          </a:p>
          <a:p>
            <a:pPr lvl="1"/>
            <a:r>
              <a:rPr lang="en-US" dirty="0" smtClean="0"/>
              <a:t>This suggests that you can’t have both.</a:t>
            </a:r>
          </a:p>
          <a:p>
            <a:pPr lvl="1"/>
            <a:r>
              <a:rPr lang="en-US" dirty="0" smtClean="0"/>
              <a:t>This is called Exclusive OR, because BOTH is excluded.</a:t>
            </a:r>
          </a:p>
          <a:p>
            <a:r>
              <a:rPr lang="en-US" dirty="0" smtClean="0"/>
              <a:t>Do you know C++ or Java?</a:t>
            </a:r>
          </a:p>
          <a:p>
            <a:pPr lvl="1"/>
            <a:r>
              <a:rPr lang="en-US" dirty="0" smtClean="0"/>
              <a:t>This suggests that you might know both.</a:t>
            </a:r>
          </a:p>
          <a:p>
            <a:pPr lvl="1"/>
            <a:r>
              <a:rPr lang="en-US" dirty="0" smtClean="0"/>
              <a:t>This is called Inclusive OR, because BOTH is included.</a:t>
            </a:r>
          </a:p>
          <a:p>
            <a:r>
              <a:rPr lang="en-US" dirty="0" smtClean="0"/>
              <a:t>In Logic we use INCLUSIVE OR.</a:t>
            </a:r>
          </a:p>
          <a:p>
            <a:r>
              <a:rPr lang="en-US" dirty="0" smtClean="0"/>
              <a:t>We use the symbol </a:t>
            </a:r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  to designate OR.</a:t>
            </a:r>
          </a:p>
          <a:p>
            <a:r>
              <a:rPr lang="en-US" dirty="0" smtClean="0">
                <a:sym typeface="Euclid Symbol"/>
              </a:rPr>
              <a:t>As with AND, the truth or falsity of           is determined by the truth or falsity of p and q.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147660"/>
              </p:ext>
            </p:extLst>
          </p:nvPr>
        </p:nvGraphicFramePr>
        <p:xfrm>
          <a:off x="3505200" y="5334000"/>
          <a:ext cx="33528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Equation" r:id="rId3" imgW="139680" imgH="126720" progId="Equation.DSMT4">
                  <p:embed/>
                </p:oleObj>
              </mc:Choice>
              <mc:Fallback>
                <p:oleObj name="Equation" r:id="rId3" imgW="13968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5200" y="5334000"/>
                        <a:ext cx="33528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795317"/>
              </p:ext>
            </p:extLst>
          </p:nvPr>
        </p:nvGraphicFramePr>
        <p:xfrm>
          <a:off x="5867400" y="5715000"/>
          <a:ext cx="81096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Equation" r:id="rId5" imgW="368280" imgH="164880" progId="Equation.DSMT4">
                  <p:embed/>
                </p:oleObj>
              </mc:Choice>
              <mc:Fallback>
                <p:oleObj name="Equation" r:id="rId5" imgW="3682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7400" y="5715000"/>
                        <a:ext cx="810967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036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Inclusive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following table shows how the truth or falsity of          </a:t>
            </a:r>
            <a:r>
              <a:rPr lang="en-US" dirty="0" smtClean="0">
                <a:sym typeface="Euclid Symbol"/>
              </a:rPr>
              <a:t>is determined.</a:t>
            </a:r>
          </a:p>
          <a:p>
            <a:r>
              <a:rPr lang="en-US" dirty="0" smtClean="0">
                <a:sym typeface="Euclid Symbol"/>
              </a:rPr>
              <a:t>Note that the first row is the BOTH possibility.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54586"/>
              </p:ext>
            </p:extLst>
          </p:nvPr>
        </p:nvGraphicFramePr>
        <p:xfrm>
          <a:off x="3505200" y="3276600"/>
          <a:ext cx="1447800" cy="1876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Equation" r:id="rId3" imgW="685800" imgH="888840" progId="Equation.DSMT4">
                  <p:embed/>
                </p:oleObj>
              </mc:Choice>
              <mc:Fallback>
                <p:oleObj name="Equation" r:id="rId3" imgW="685800" imgH="8888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276600"/>
                        <a:ext cx="1447800" cy="18767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849538"/>
              </p:ext>
            </p:extLst>
          </p:nvPr>
        </p:nvGraphicFramePr>
        <p:xfrm>
          <a:off x="1143000" y="2057400"/>
          <a:ext cx="705229" cy="303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Equation" r:id="rId5" imgW="368280" imgH="164880" progId="Equation.DSMT4">
                  <p:embed/>
                </p:oleObj>
              </mc:Choice>
              <mc:Fallback>
                <p:oleObj name="Equation" r:id="rId5" imgW="3682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3000" y="2057400"/>
                        <a:ext cx="705229" cy="303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4697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Exclusive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Although Exclusive OR is seldom used in formal logic, it has important applications in Computer Science.</a:t>
            </a:r>
          </a:p>
          <a:p>
            <a:r>
              <a:rPr lang="en-US" dirty="0" smtClean="0"/>
              <a:t>We use the symbol      </a:t>
            </a:r>
            <a:r>
              <a:rPr lang="en-US" dirty="0" smtClean="0">
                <a:sym typeface="Euclid Symbol"/>
              </a:rPr>
              <a:t>to represent Exclusive Or.</a:t>
            </a:r>
          </a:p>
          <a:p>
            <a:r>
              <a:rPr lang="en-US" dirty="0" smtClean="0">
                <a:sym typeface="Euclid Symbol"/>
              </a:rPr>
              <a:t>The designation XOR is also used. (I prefer this.)</a:t>
            </a:r>
          </a:p>
          <a:p>
            <a:r>
              <a:rPr lang="en-US" dirty="0" smtClean="0">
                <a:sym typeface="Euclid Symbol"/>
              </a:rPr>
              <a:t>The following table shows how the truth or falsity of </a:t>
            </a:r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          is determined.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226411"/>
              </p:ext>
            </p:extLst>
          </p:nvPr>
        </p:nvGraphicFramePr>
        <p:xfrm>
          <a:off x="4876800" y="4191000"/>
          <a:ext cx="1600200" cy="2036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Equation" r:id="rId3" imgW="698400" imgH="888840" progId="Equation.DSMT4">
                  <p:embed/>
                </p:oleObj>
              </mc:Choice>
              <mc:Fallback>
                <p:oleObj name="Equation" r:id="rId3" imgW="698400" imgH="8888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91000"/>
                        <a:ext cx="1600200" cy="20366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907668"/>
              </p:ext>
            </p:extLst>
          </p:nvPr>
        </p:nvGraphicFramePr>
        <p:xfrm>
          <a:off x="3505200" y="2819400"/>
          <a:ext cx="381000" cy="410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Equation" r:id="rId5" imgW="164880" imgH="177480" progId="Equation.DSMT4">
                  <p:embed/>
                </p:oleObj>
              </mc:Choice>
              <mc:Fallback>
                <p:oleObj name="Equation" r:id="rId5" imgW="164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5200" y="2819400"/>
                        <a:ext cx="381000" cy="4103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515525"/>
              </p:ext>
            </p:extLst>
          </p:nvPr>
        </p:nvGraphicFramePr>
        <p:xfrm>
          <a:off x="1219200" y="4037076"/>
          <a:ext cx="87967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Equation" r:id="rId7" imgW="393480" imgH="203040" progId="Equation.DSMT4">
                  <p:embed/>
                </p:oleObj>
              </mc:Choice>
              <mc:Fallback>
                <p:oleObj name="Equation" r:id="rId7" imgW="393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19200" y="4037076"/>
                        <a:ext cx="879673" cy="45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800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simplest logical connective is NOT.</a:t>
            </a:r>
          </a:p>
          <a:p>
            <a:r>
              <a:rPr lang="en-US" dirty="0" smtClean="0"/>
              <a:t>NOT has a single operand and is designated using the symbol </a:t>
            </a:r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 .</a:t>
            </a:r>
          </a:p>
          <a:p>
            <a:r>
              <a:rPr lang="en-US" dirty="0" smtClean="0">
                <a:sym typeface="Euclid Symbol"/>
              </a:rPr>
              <a:t>As with the other connectives, the truth or falsity of         is determined by the truth or falsity of p, as in the following table.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901207"/>
              </p:ext>
            </p:extLst>
          </p:nvPr>
        </p:nvGraphicFramePr>
        <p:xfrm>
          <a:off x="3886200" y="4114800"/>
          <a:ext cx="1447800" cy="1778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Equation" r:id="rId3" imgW="444240" imgH="545760" progId="Equation.DSMT4">
                  <p:embed/>
                </p:oleObj>
              </mc:Choice>
              <mc:Fallback>
                <p:oleObj name="Equation" r:id="rId3" imgW="444240" imgH="5457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114800"/>
                        <a:ext cx="1447800" cy="17787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640905"/>
              </p:ext>
            </p:extLst>
          </p:nvPr>
        </p:nvGraphicFramePr>
        <p:xfrm>
          <a:off x="3276600" y="2514600"/>
          <a:ext cx="358775" cy="239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Equation" r:id="rId5" imgW="152280" imgH="101520" progId="Equation.DSMT4">
                  <p:embed/>
                </p:oleObj>
              </mc:Choice>
              <mc:Fallback>
                <p:oleObj name="Equation" r:id="rId5" imgW="152280" imgH="101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6600" y="2514600"/>
                        <a:ext cx="358775" cy="2391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716260"/>
              </p:ext>
            </p:extLst>
          </p:nvPr>
        </p:nvGraphicFramePr>
        <p:xfrm>
          <a:off x="1219200" y="3352800"/>
          <a:ext cx="5243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Equation" r:id="rId7" imgW="241200" imgH="164880" progId="Equation.DSMT4">
                  <p:embed/>
                </p:oleObj>
              </mc:Choice>
              <mc:Fallback>
                <p:oleObj name="Equation" r:id="rId7" imgW="24120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19200" y="3352800"/>
                        <a:ext cx="5243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573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Functionally Complete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many other logical connectives, but AND, OR, and NOT are enough to express </a:t>
            </a:r>
            <a:r>
              <a:rPr lang="en-US" i="1" dirty="0" smtClean="0"/>
              <a:t>any</a:t>
            </a:r>
            <a:r>
              <a:rPr lang="en-US" dirty="0" smtClean="0"/>
              <a:t> sort of logical relationship.</a:t>
            </a:r>
          </a:p>
          <a:p>
            <a:r>
              <a:rPr lang="en-US" dirty="0" smtClean="0"/>
              <a:t>The set {AND, OR, NOT} is called a </a:t>
            </a:r>
            <a:r>
              <a:rPr lang="en-US" i="1" dirty="0" smtClean="0"/>
              <a:t>functionally complete Set of Connectives</a:t>
            </a:r>
            <a:r>
              <a:rPr lang="en-US" dirty="0" smtClean="0"/>
              <a:t>, for this reason.</a:t>
            </a:r>
          </a:p>
          <a:p>
            <a:r>
              <a:rPr lang="en-US" dirty="0" smtClean="0"/>
              <a:t>There are many other functionally complete sets, one of which is {XOR, AND}.</a:t>
            </a:r>
          </a:p>
          <a:p>
            <a:r>
              <a:rPr lang="en-US" dirty="0" smtClean="0"/>
              <a:t>The sets {AND, NOT} and {OR, NOT} are also functionally complete.</a:t>
            </a:r>
          </a:p>
          <a:p>
            <a:r>
              <a:rPr lang="en-US" dirty="0" smtClean="0"/>
              <a:t>For example, XOR can be expressed as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454889"/>
              </p:ext>
            </p:extLst>
          </p:nvPr>
        </p:nvGraphicFramePr>
        <p:xfrm>
          <a:off x="762000" y="5638800"/>
          <a:ext cx="3139972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name="Equation" r:id="rId3" imgW="1739880" imgH="203040" progId="Equation.DSMT4">
                  <p:embed/>
                </p:oleObj>
              </mc:Choice>
              <mc:Fallback>
                <p:oleObj name="Equation" r:id="rId3" imgW="1739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5638800"/>
                        <a:ext cx="3139972" cy="366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7123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Truth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Things like this are called truth tables: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Using multiple connectives, and possibly parentheses, we can make arbitrarily complex logical expressions</a:t>
            </a:r>
          </a:p>
          <a:p>
            <a:r>
              <a:rPr lang="en-US" dirty="0" smtClean="0"/>
              <a:t>Every logical expression has a truth table.</a:t>
            </a:r>
          </a:p>
          <a:p>
            <a:r>
              <a:rPr lang="en-US" dirty="0" smtClean="0"/>
              <a:t>Sometimes we must use precedence rules to disambiguate an expression. The precedence from high to low is: </a:t>
            </a:r>
          </a:p>
          <a:p>
            <a:r>
              <a:rPr lang="en-US" dirty="0" smtClean="0"/>
              <a:t>We use the symbol     </a:t>
            </a:r>
            <a:r>
              <a:rPr lang="en-US" dirty="0" smtClean="0">
                <a:sym typeface="Euclid Symbol"/>
              </a:rPr>
              <a:t>to indicate that two expressions have the same truth table, as in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171698"/>
              </p:ext>
            </p:extLst>
          </p:nvPr>
        </p:nvGraphicFramePr>
        <p:xfrm>
          <a:off x="6858000" y="1066800"/>
          <a:ext cx="119734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Equation" r:id="rId3" imgW="698400" imgH="888840" progId="Equation.DSMT4">
                  <p:embed/>
                </p:oleObj>
              </mc:Choice>
              <mc:Fallback>
                <p:oleObj name="Equation" r:id="rId3" imgW="698400" imgH="888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066800"/>
                        <a:ext cx="1197343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8969538"/>
              </p:ext>
            </p:extLst>
          </p:nvPr>
        </p:nvGraphicFramePr>
        <p:xfrm>
          <a:off x="838200" y="6107240"/>
          <a:ext cx="3139972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Equation" r:id="rId5" imgW="1739880" imgH="203040" progId="Equation.DSMT4">
                  <p:embed/>
                </p:oleObj>
              </mc:Choice>
              <mc:Fallback>
                <p:oleObj name="Equation" r:id="rId5" imgW="1739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6107240"/>
                        <a:ext cx="3139972" cy="366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399343"/>
              </p:ext>
            </p:extLst>
          </p:nvPr>
        </p:nvGraphicFramePr>
        <p:xfrm>
          <a:off x="3632199" y="4953000"/>
          <a:ext cx="1031631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2" name="Equation" r:id="rId7" imgW="558720" imgH="164880" progId="Equation.DSMT4">
                  <p:embed/>
                </p:oleObj>
              </mc:Choice>
              <mc:Fallback>
                <p:oleObj name="Equation" r:id="rId7" imgW="55872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32199" y="4953000"/>
                        <a:ext cx="1031631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594361"/>
              </p:ext>
            </p:extLst>
          </p:nvPr>
        </p:nvGraphicFramePr>
        <p:xfrm>
          <a:off x="3500436" y="5418994"/>
          <a:ext cx="2635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Equation" r:id="rId9" imgW="126720" imgH="126720" progId="Equation.DSMT4">
                  <p:embed/>
                </p:oleObj>
              </mc:Choice>
              <mc:Fallback>
                <p:oleObj name="Equation" r:id="rId9" imgW="12672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00436" y="5418994"/>
                        <a:ext cx="263525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6586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Connectives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many other connectives that are in common use.</a:t>
            </a:r>
          </a:p>
          <a:p>
            <a:r>
              <a:rPr lang="en-US" dirty="0" smtClean="0"/>
              <a:t>Strictly speaking, these are not necessary, because AND, OR, and NOT cover everything. They are used primarily for convenience.</a:t>
            </a:r>
          </a:p>
          <a:p>
            <a:r>
              <a:rPr lang="en-US" dirty="0" smtClean="0"/>
              <a:t>The major ones are:</a:t>
            </a:r>
          </a:p>
          <a:p>
            <a:pPr lvl="1"/>
            <a:r>
              <a:rPr lang="en-US" dirty="0" smtClean="0"/>
              <a:t>Implication: </a:t>
            </a:r>
            <a:endParaRPr lang="en-US" dirty="0" smtClean="0">
              <a:sym typeface="Euclid Symbol"/>
            </a:endParaRPr>
          </a:p>
          <a:p>
            <a:pPr lvl="1"/>
            <a:r>
              <a:rPr lang="en-US" dirty="0" smtClean="0">
                <a:sym typeface="Euclid Symbol"/>
              </a:rPr>
              <a:t>Equivalence:       (also known as XNOR)</a:t>
            </a:r>
          </a:p>
          <a:p>
            <a:pPr lvl="1"/>
            <a:r>
              <a:rPr lang="en-US" dirty="0" smtClean="0">
                <a:sym typeface="Euclid Symbol"/>
              </a:rPr>
              <a:t>NAND</a:t>
            </a:r>
          </a:p>
          <a:p>
            <a:pPr lvl="1"/>
            <a:r>
              <a:rPr lang="en-US" dirty="0" smtClean="0">
                <a:sym typeface="Euclid Symbol"/>
              </a:rPr>
              <a:t>NOR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575849"/>
              </p:ext>
            </p:extLst>
          </p:nvPr>
        </p:nvGraphicFramePr>
        <p:xfrm>
          <a:off x="2743200" y="4125913"/>
          <a:ext cx="402648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Equation" r:id="rId3" imgW="190440" imgH="139680" progId="Equation.DSMT4">
                  <p:embed/>
                </p:oleObj>
              </mc:Choice>
              <mc:Fallback>
                <p:oleObj name="Equation" r:id="rId3" imgW="19044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4125913"/>
                        <a:ext cx="402648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655447"/>
              </p:ext>
            </p:extLst>
          </p:nvPr>
        </p:nvGraphicFramePr>
        <p:xfrm>
          <a:off x="2819400" y="4495800"/>
          <a:ext cx="447675" cy="307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5" name="Equation" r:id="rId5" imgW="203040" imgH="139680" progId="Equation.DSMT4">
                  <p:embed/>
                </p:oleObj>
              </mc:Choice>
              <mc:Fallback>
                <p:oleObj name="Equation" r:id="rId5" imgW="20304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19400" y="4495800"/>
                        <a:ext cx="447675" cy="307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303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Connective Truth Tables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675872"/>
              </p:ext>
            </p:extLst>
          </p:nvPr>
        </p:nvGraphicFramePr>
        <p:xfrm>
          <a:off x="609600" y="1905000"/>
          <a:ext cx="1524000" cy="1871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5" name="Equation" r:id="rId3" imgW="723600" imgH="888840" progId="Equation.DSMT4">
                  <p:embed/>
                </p:oleObj>
              </mc:Choice>
              <mc:Fallback>
                <p:oleObj name="Equation" r:id="rId3" imgW="723600" imgH="8888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05000"/>
                        <a:ext cx="1524000" cy="18715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318584"/>
              </p:ext>
            </p:extLst>
          </p:nvPr>
        </p:nvGraphicFramePr>
        <p:xfrm>
          <a:off x="3124200" y="1981200"/>
          <a:ext cx="1503123" cy="1814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6" name="Equation" r:id="rId5" imgW="736560" imgH="888840" progId="Equation.DSMT4">
                  <p:embed/>
                </p:oleObj>
              </mc:Choice>
              <mc:Fallback>
                <p:oleObj name="Equation" r:id="rId5" imgW="736560" imgH="8888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981200"/>
                        <a:ext cx="1503123" cy="18141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307602"/>
              </p:ext>
            </p:extLst>
          </p:nvPr>
        </p:nvGraphicFramePr>
        <p:xfrm>
          <a:off x="5486400" y="1981200"/>
          <a:ext cx="1827711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7" name="Equation" r:id="rId7" imgW="927000" imgH="888840" progId="Equation.DSMT4">
                  <p:embed/>
                </p:oleObj>
              </mc:Choice>
              <mc:Fallback>
                <p:oleObj name="Equation" r:id="rId7" imgW="927000" imgH="8888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981200"/>
                        <a:ext cx="1827711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08772"/>
              </p:ext>
            </p:extLst>
          </p:nvPr>
        </p:nvGraphicFramePr>
        <p:xfrm>
          <a:off x="3048000" y="4495800"/>
          <a:ext cx="1828800" cy="191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8" name="Equation" r:id="rId9" imgW="850680" imgH="888840" progId="Equation.DSMT4">
                  <p:embed/>
                </p:oleObj>
              </mc:Choice>
              <mc:Fallback>
                <p:oleObj name="Equation" r:id="rId9" imgW="850680" imgH="8888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495800"/>
                        <a:ext cx="1828800" cy="191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701176"/>
              </p:ext>
            </p:extLst>
          </p:nvPr>
        </p:nvGraphicFramePr>
        <p:xfrm>
          <a:off x="914400" y="1600200"/>
          <a:ext cx="969819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" name="Equation" r:id="rId11" imgW="355320" imgH="139680" progId="Equation.DSMT4">
                  <p:embed/>
                </p:oleObj>
              </mc:Choice>
              <mc:Fallback>
                <p:oleObj name="Equation" r:id="rId11" imgW="355320" imgH="1396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969819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461621"/>
              </p:ext>
            </p:extLst>
          </p:nvPr>
        </p:nvGraphicFramePr>
        <p:xfrm>
          <a:off x="2819400" y="1600200"/>
          <a:ext cx="222738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" name="Equation" r:id="rId13" imgW="965160" imgH="164880" progId="Equation.DSMT4">
                  <p:embed/>
                </p:oleObj>
              </mc:Choice>
              <mc:Fallback>
                <p:oleObj name="Equation" r:id="rId13" imgW="965160" imgH="16488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600200"/>
                        <a:ext cx="222738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564777"/>
              </p:ext>
            </p:extLst>
          </p:nvPr>
        </p:nvGraphicFramePr>
        <p:xfrm>
          <a:off x="5943600" y="1600200"/>
          <a:ext cx="105507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" name="Equation" r:id="rId15" imgW="457200" imgH="164880" progId="Equation.DSMT4">
                  <p:embed/>
                </p:oleObj>
              </mc:Choice>
              <mc:Fallback>
                <p:oleObj name="Equation" r:id="rId15" imgW="457200" imgH="1648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600200"/>
                        <a:ext cx="1055077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9620036"/>
              </p:ext>
            </p:extLst>
          </p:nvPr>
        </p:nvGraphicFramePr>
        <p:xfrm>
          <a:off x="3429000" y="4114800"/>
          <a:ext cx="105507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2" name="Equation" r:id="rId17" imgW="457200" imgH="164880" progId="Equation.DSMT4">
                  <p:embed/>
                </p:oleObj>
              </mc:Choice>
              <mc:Fallback>
                <p:oleObj name="Equation" r:id="rId17" imgW="457200" imgH="16488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114800"/>
                        <a:ext cx="1055077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614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a Truth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Start with:</a:t>
            </a:r>
          </a:p>
          <a:p>
            <a:r>
              <a:rPr lang="en-US" dirty="0" smtClean="0"/>
              <a:t>Add True and False values for the variables: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For the first variable, half trues then half </a:t>
            </a:r>
            <a:r>
              <a:rPr lang="en-US" dirty="0" err="1" smtClean="0"/>
              <a:t>falses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each subsequent variable, For each group of Trues, set half true and half false. Same for each group of </a:t>
            </a:r>
            <a:r>
              <a:rPr lang="en-US" dirty="0" err="1" smtClean="0"/>
              <a:t>falses</a:t>
            </a:r>
            <a:r>
              <a:rPr lang="en-US" dirty="0" smtClean="0"/>
              <a:t>.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403963"/>
              </p:ext>
            </p:extLst>
          </p:nvPr>
        </p:nvGraphicFramePr>
        <p:xfrm>
          <a:off x="2493963" y="1635124"/>
          <a:ext cx="1395266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Equation" r:id="rId3" imgW="545760" imgH="164880" progId="Equation.DSMT4">
                  <p:embed/>
                </p:oleObj>
              </mc:Choice>
              <mc:Fallback>
                <p:oleObj name="Equation" r:id="rId3" imgW="545760" imgH="1648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963" y="1635124"/>
                        <a:ext cx="1395266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705670"/>
              </p:ext>
            </p:extLst>
          </p:nvPr>
        </p:nvGraphicFramePr>
        <p:xfrm>
          <a:off x="3124200" y="2438400"/>
          <a:ext cx="1600200" cy="2390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Equation" r:id="rId5" imgW="1054080" imgH="1574640" progId="Equation.DSMT4">
                  <p:embed/>
                </p:oleObj>
              </mc:Choice>
              <mc:Fallback>
                <p:oleObj name="Equation" r:id="rId5" imgW="1054080" imgH="1574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438400"/>
                        <a:ext cx="1600200" cy="23906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7079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a Truth Table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precedence order, honoring parentheses, evaluate each connective, and write the result under the connective.</a:t>
            </a:r>
          </a:p>
          <a:p>
            <a:r>
              <a:rPr lang="en-US" dirty="0" smtClean="0"/>
              <a:t>Mark off the truth values that have been used.</a:t>
            </a:r>
          </a:p>
          <a:p>
            <a:r>
              <a:rPr lang="en-US" dirty="0" smtClean="0"/>
              <a:t>Step 1: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3635655"/>
              </p:ext>
            </p:extLst>
          </p:nvPr>
        </p:nvGraphicFramePr>
        <p:xfrm>
          <a:off x="2895600" y="3352800"/>
          <a:ext cx="2057400" cy="3037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Equation" r:id="rId3" imgW="1066680" imgH="1574640" progId="Equation.DSMT4">
                  <p:embed/>
                </p:oleObj>
              </mc:Choice>
              <mc:Fallback>
                <p:oleObj name="Equation" r:id="rId3" imgW="1066680" imgH="1574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5600" y="3352800"/>
                        <a:ext cx="2057400" cy="30371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0591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a Truth Table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all connectives have been computed, the remaining unmarked column is the desired truth table.</a:t>
            </a:r>
          </a:p>
          <a:p>
            <a:r>
              <a:rPr lang="en-US" dirty="0" smtClean="0"/>
              <a:t>Step 2: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244370"/>
              </p:ext>
            </p:extLst>
          </p:nvPr>
        </p:nvGraphicFramePr>
        <p:xfrm>
          <a:off x="2057400" y="2667000"/>
          <a:ext cx="2209800" cy="3262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9" name="Equation" r:id="rId3" imgW="1066680" imgH="1574640" progId="Equation.DSMT4">
                  <p:embed/>
                </p:oleObj>
              </mc:Choice>
              <mc:Fallback>
                <p:oleObj name="Equation" r:id="rId3" imgW="1066680" imgH="1574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667000"/>
                        <a:ext cx="2209800" cy="32620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5530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Identities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many well known logical identities, such as                 </a:t>
            </a:r>
            <a:r>
              <a:rPr lang="en-US" dirty="0" smtClean="0">
                <a:sym typeface="Euclid Symbol"/>
              </a:rPr>
              <a:t>.</a:t>
            </a:r>
          </a:p>
          <a:p>
            <a:r>
              <a:rPr lang="en-US" dirty="0" smtClean="0">
                <a:sym typeface="Euclid Symbol"/>
              </a:rPr>
              <a:t>Remember </a:t>
            </a:r>
            <a:r>
              <a:rPr lang="en-US" dirty="0">
                <a:sym typeface="Euclid Symbol"/>
              </a:rPr>
              <a:t>that </a:t>
            </a:r>
            <a:r>
              <a:rPr lang="en-US" dirty="0" smtClean="0">
                <a:sym typeface="Euclid Symbol"/>
              </a:rPr>
              <a:t>    means that the two logical expressions have the same truth table.</a:t>
            </a:r>
          </a:p>
          <a:p>
            <a:r>
              <a:rPr lang="en-US" dirty="0" smtClean="0">
                <a:sym typeface="Euclid Symbol"/>
              </a:rPr>
              <a:t>We can prove the identity by computing the truth tables, and showing that the entries are the same.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067670"/>
              </p:ext>
            </p:extLst>
          </p:nvPr>
        </p:nvGraphicFramePr>
        <p:xfrm>
          <a:off x="2362200" y="4267200"/>
          <a:ext cx="3395382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2" name="Equation" r:id="rId3" imgW="1282680" imgH="863280" progId="Equation.DSMT4">
                  <p:embed/>
                </p:oleObj>
              </mc:Choice>
              <mc:Fallback>
                <p:oleObj name="Equation" r:id="rId3" imgW="1282680" imgH="8632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267200"/>
                        <a:ext cx="3395382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70789"/>
              </p:ext>
            </p:extLst>
          </p:nvPr>
        </p:nvGraphicFramePr>
        <p:xfrm>
          <a:off x="1905000" y="2133600"/>
          <a:ext cx="1448164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3" name="Equation" r:id="rId5" imgW="850680" imgH="164880" progId="Equation.DSMT4">
                  <p:embed/>
                </p:oleObj>
              </mc:Choice>
              <mc:Fallback>
                <p:oleObj name="Equation" r:id="rId5" imgW="850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5000" y="2133600"/>
                        <a:ext cx="1448164" cy="280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199265"/>
              </p:ext>
            </p:extLst>
          </p:nvPr>
        </p:nvGraphicFramePr>
        <p:xfrm>
          <a:off x="3054517" y="2499250"/>
          <a:ext cx="306021" cy="306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Equation" r:id="rId7" imgW="126720" imgH="126720" progId="Equation.DSMT4">
                  <p:embed/>
                </p:oleObj>
              </mc:Choice>
              <mc:Fallback>
                <p:oleObj name="Equation" r:id="rId7" imgW="12672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54517" y="2499250"/>
                        <a:ext cx="306021" cy="306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5671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Identities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Commutative Laws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endParaRPr lang="en-US" dirty="0">
              <a:sym typeface="Euclid Symbol"/>
            </a:endParaRPr>
          </a:p>
          <a:p>
            <a:endParaRPr lang="en-US" dirty="0" smtClean="0">
              <a:sym typeface="Euclid Symbol"/>
            </a:endParaRPr>
          </a:p>
          <a:p>
            <a:r>
              <a:rPr lang="en-US" dirty="0" smtClean="0">
                <a:sym typeface="Euclid Symbol"/>
              </a:rPr>
              <a:t>Associative Laws</a:t>
            </a:r>
          </a:p>
          <a:p>
            <a:pPr marL="0" indent="0">
              <a:buNone/>
            </a:pPr>
            <a:r>
              <a:rPr lang="en-US" dirty="0">
                <a:sym typeface="Euclid Symbol"/>
              </a:rPr>
              <a:t/>
            </a:r>
            <a:br>
              <a:rPr lang="en-US" dirty="0">
                <a:sym typeface="Euclid Symbol"/>
              </a:rPr>
            </a:br>
            <a:endParaRPr lang="en-US" dirty="0" smtClean="0">
              <a:sym typeface="Euclid Symbol"/>
            </a:endParaRPr>
          </a:p>
          <a:p>
            <a:pPr marL="0" indent="0">
              <a:buNone/>
            </a:pPr>
            <a:endParaRPr lang="en-US" dirty="0" smtClean="0">
              <a:sym typeface="Euclid Symbol"/>
            </a:endParaRPr>
          </a:p>
          <a:p>
            <a:r>
              <a:rPr lang="en-US" dirty="0" smtClean="0">
                <a:sym typeface="Euclid Symbol"/>
              </a:rPr>
              <a:t>Distributive Laws</a:t>
            </a:r>
            <a:br>
              <a:rPr lang="en-US" dirty="0" smtClean="0">
                <a:sym typeface="Euclid Symbol"/>
              </a:rPr>
            </a:br>
            <a:endParaRPr lang="en-US" dirty="0">
              <a:sym typeface="Euclid Symbol"/>
            </a:endParaRPr>
          </a:p>
          <a:p>
            <a:pPr marL="0" indent="0">
              <a:buNone/>
            </a:pPr>
            <a:endParaRPr lang="en-US" dirty="0">
              <a:sym typeface="Euclid Symbol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263633"/>
              </p:ext>
            </p:extLst>
          </p:nvPr>
        </p:nvGraphicFramePr>
        <p:xfrm>
          <a:off x="805544" y="2133600"/>
          <a:ext cx="1523999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" name="Equation" r:id="rId3" imgW="888840" imgH="622080" progId="Equation.DSMT4">
                  <p:embed/>
                </p:oleObj>
              </mc:Choice>
              <mc:Fallback>
                <p:oleObj name="Equation" r:id="rId3" imgW="888840" imgH="62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5544" y="2133600"/>
                        <a:ext cx="1523999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682861"/>
              </p:ext>
            </p:extLst>
          </p:nvPr>
        </p:nvGraphicFramePr>
        <p:xfrm>
          <a:off x="760536" y="3739296"/>
          <a:ext cx="2784475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Equation" r:id="rId5" imgW="1562040" imgH="660240" progId="Equation.DSMT4">
                  <p:embed/>
                </p:oleObj>
              </mc:Choice>
              <mc:Fallback>
                <p:oleObj name="Equation" r:id="rId5" imgW="156204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0536" y="3739296"/>
                        <a:ext cx="2784475" cy="1176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6787425"/>
              </p:ext>
            </p:extLst>
          </p:nvPr>
        </p:nvGraphicFramePr>
        <p:xfrm>
          <a:off x="760536" y="5522662"/>
          <a:ext cx="3266691" cy="1155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6" name="Equation" r:id="rId7" imgW="1866600" imgH="660240" progId="Equation.DSMT4">
                  <p:embed/>
                </p:oleObj>
              </mc:Choice>
              <mc:Fallback>
                <p:oleObj name="Equation" r:id="rId7" imgW="186660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0536" y="5522662"/>
                        <a:ext cx="3266691" cy="11555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3014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Standard Identities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Identity Laws</a:t>
            </a:r>
            <a:br>
              <a:rPr lang="en-US" dirty="0" smtClean="0"/>
            </a:br>
            <a:endParaRPr lang="en-US" dirty="0" smtClean="0"/>
          </a:p>
          <a:p>
            <a:endParaRPr lang="en-US" dirty="0">
              <a:sym typeface="Euclid Symbol"/>
            </a:endParaRPr>
          </a:p>
          <a:p>
            <a:endParaRPr lang="en-US" dirty="0" smtClean="0">
              <a:sym typeface="Euclid Symbol"/>
            </a:endParaRPr>
          </a:p>
          <a:p>
            <a:r>
              <a:rPr lang="en-US" dirty="0" smtClean="0">
                <a:sym typeface="Euclid Symbol"/>
              </a:rPr>
              <a:t>Double Negative</a:t>
            </a:r>
            <a:br>
              <a:rPr lang="en-US" dirty="0" smtClean="0">
                <a:sym typeface="Euclid Symbol"/>
              </a:rPr>
            </a:br>
            <a:endParaRPr lang="en-US" dirty="0" smtClean="0">
              <a:sym typeface="Euclid Symbol"/>
            </a:endParaRPr>
          </a:p>
          <a:p>
            <a:r>
              <a:rPr lang="en-US" dirty="0" smtClean="0">
                <a:sym typeface="Euclid Symbol"/>
              </a:rPr>
              <a:t>Other Laws</a:t>
            </a:r>
            <a:r>
              <a:rPr lang="en-US" dirty="0">
                <a:sym typeface="Euclid Symbol"/>
              </a:rPr>
              <a:t/>
            </a:r>
            <a:br>
              <a:rPr lang="en-US" dirty="0">
                <a:sym typeface="Euclid Symbol"/>
              </a:rPr>
            </a:br>
            <a:endParaRPr lang="en-US" dirty="0" smtClean="0">
              <a:sym typeface="Euclid Symbol"/>
            </a:endParaRPr>
          </a:p>
          <a:p>
            <a:endParaRPr lang="en-US" dirty="0">
              <a:sym typeface="Euclid Symbol"/>
            </a:endParaRPr>
          </a:p>
          <a:p>
            <a:endParaRPr lang="en-US" dirty="0" smtClean="0">
              <a:sym typeface="Euclid Symbol"/>
            </a:endParaRPr>
          </a:p>
          <a:p>
            <a:endParaRPr lang="en-US" dirty="0">
              <a:sym typeface="Euclid Symbol"/>
            </a:endParaRPr>
          </a:p>
          <a:p>
            <a:endParaRPr lang="en-US" dirty="0" smtClean="0">
              <a:sym typeface="Euclid Symbol"/>
            </a:endParaRPr>
          </a:p>
          <a:p>
            <a:endParaRPr lang="en-US" dirty="0">
              <a:sym typeface="Euclid Symbol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623080"/>
              </p:ext>
            </p:extLst>
          </p:nvPr>
        </p:nvGraphicFramePr>
        <p:xfrm>
          <a:off x="748553" y="2125994"/>
          <a:ext cx="116498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8" name="Equation" r:id="rId3" imgW="672840" imgH="660240" progId="Equation.DSMT4">
                  <p:embed/>
                </p:oleObj>
              </mc:Choice>
              <mc:Fallback>
                <p:oleObj name="Equation" r:id="rId3" imgW="67284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8553" y="2125994"/>
                        <a:ext cx="116498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938450"/>
              </p:ext>
            </p:extLst>
          </p:nvPr>
        </p:nvGraphicFramePr>
        <p:xfrm>
          <a:off x="748553" y="3726822"/>
          <a:ext cx="1124927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Equation" r:id="rId5" imgW="596880" imgH="164880" progId="Equation.DSMT4">
                  <p:embed/>
                </p:oleObj>
              </mc:Choice>
              <mc:Fallback>
                <p:oleObj name="Equation" r:id="rId5" imgW="5968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8553" y="3726822"/>
                        <a:ext cx="1124927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492053"/>
              </p:ext>
            </p:extLst>
          </p:nvPr>
        </p:nvGraphicFramePr>
        <p:xfrm>
          <a:off x="838200" y="4495800"/>
          <a:ext cx="1228286" cy="2206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Equation" r:id="rId7" imgW="749160" imgH="1346040" progId="Equation.DSMT4">
                  <p:embed/>
                </p:oleObj>
              </mc:Choice>
              <mc:Fallback>
                <p:oleObj name="Equation" r:id="rId7" imgW="749160" imgH="1346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4495800"/>
                        <a:ext cx="1228286" cy="22067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9867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DeMorgan’s</a:t>
            </a:r>
            <a:r>
              <a:rPr lang="en-US" dirty="0" smtClean="0"/>
              <a:t>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DeMorgan’s</a:t>
            </a:r>
            <a:r>
              <a:rPr lang="en-US" dirty="0" smtClean="0"/>
              <a:t> Laws show how to negate complex statements.</a:t>
            </a:r>
          </a:p>
          <a:p>
            <a:r>
              <a:rPr lang="en-US" dirty="0" smtClean="0">
                <a:sym typeface="Euclid Symbol"/>
              </a:rPr>
              <a:t> </a:t>
            </a:r>
          </a:p>
          <a:p>
            <a:r>
              <a:rPr lang="en-US" dirty="0" smtClean="0">
                <a:sym typeface="Euclid Symbol"/>
              </a:rPr>
              <a:t> </a:t>
            </a:r>
          </a:p>
          <a:p>
            <a:r>
              <a:rPr lang="en-US" dirty="0" smtClean="0">
                <a:sym typeface="Euclid Symbol"/>
              </a:rPr>
              <a:t>To negate a complex statement, we negate each of the variables, change the ANDs to ORs and the ORs to ANDs.</a:t>
            </a:r>
          </a:p>
          <a:p>
            <a:r>
              <a:rPr lang="en-US" dirty="0" smtClean="0">
                <a:sym typeface="Euclid Symbol"/>
              </a:rPr>
              <a:t>Example:</a:t>
            </a:r>
          </a:p>
          <a:p>
            <a:r>
              <a:rPr lang="en-US" dirty="0" smtClean="0">
                <a:sym typeface="Euclid Symbol"/>
              </a:rPr>
              <a:t>Negate </a:t>
            </a:r>
          </a:p>
          <a:p>
            <a:pPr lvl="1"/>
            <a:r>
              <a:rPr lang="en-US" dirty="0" smtClean="0">
                <a:sym typeface="Euclid Symbol"/>
              </a:rPr>
              <a:t> </a:t>
            </a:r>
          </a:p>
          <a:p>
            <a:r>
              <a:rPr lang="en-US" dirty="0" smtClean="0">
                <a:sym typeface="Euclid Symbol"/>
              </a:rPr>
              <a:t>The negation of          is 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060102"/>
              </p:ext>
            </p:extLst>
          </p:nvPr>
        </p:nvGraphicFramePr>
        <p:xfrm>
          <a:off x="762000" y="2514600"/>
          <a:ext cx="23574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6" name="Equation" r:id="rId3" imgW="1257120" imgH="203040" progId="Equation.DSMT4">
                  <p:embed/>
                </p:oleObj>
              </mc:Choice>
              <mc:Fallback>
                <p:oleObj name="Equation" r:id="rId3" imgW="12571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2514600"/>
                        <a:ext cx="2357438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401135"/>
              </p:ext>
            </p:extLst>
          </p:nvPr>
        </p:nvGraphicFramePr>
        <p:xfrm>
          <a:off x="762000" y="2895600"/>
          <a:ext cx="2514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7" name="Equation" r:id="rId5" imgW="1257120" imgH="203040" progId="Equation.DSMT4">
                  <p:embed/>
                </p:oleObj>
              </mc:Choice>
              <mc:Fallback>
                <p:oleObj name="Equation" r:id="rId5" imgW="12571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2000" y="2895600"/>
                        <a:ext cx="25146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934299"/>
              </p:ext>
            </p:extLst>
          </p:nvPr>
        </p:nvGraphicFramePr>
        <p:xfrm>
          <a:off x="2286000" y="4506976"/>
          <a:ext cx="51911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8" name="Equation" r:id="rId7" imgW="2768400" imgH="203040" progId="Equation.DSMT4">
                  <p:embed/>
                </p:oleObj>
              </mc:Choice>
              <mc:Fallback>
                <p:oleObj name="Equation" r:id="rId7" imgW="27684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86000" y="4506976"/>
                        <a:ext cx="519112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647420"/>
              </p:ext>
            </p:extLst>
          </p:nvPr>
        </p:nvGraphicFramePr>
        <p:xfrm>
          <a:off x="1919204" y="5070538"/>
          <a:ext cx="823996" cy="306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9" name="Equation" r:id="rId9" imgW="444240" imgH="164880" progId="Equation.DSMT4">
                  <p:embed/>
                </p:oleObj>
              </mc:Choice>
              <mc:Fallback>
                <p:oleObj name="Equation" r:id="rId9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19204" y="5070538"/>
                        <a:ext cx="823996" cy="306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285611"/>
              </p:ext>
            </p:extLst>
          </p:nvPr>
        </p:nvGraphicFramePr>
        <p:xfrm>
          <a:off x="1070197" y="5389133"/>
          <a:ext cx="3959003" cy="40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0" name="Equation" r:id="rId11" imgW="2006280" imgH="203040" progId="Equation.DSMT4">
                  <p:embed/>
                </p:oleObj>
              </mc:Choice>
              <mc:Fallback>
                <p:oleObj name="Equation" r:id="rId11" imgW="20062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70197" y="5389133"/>
                        <a:ext cx="3959003" cy="400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713806"/>
              </p:ext>
            </p:extLst>
          </p:nvPr>
        </p:nvGraphicFramePr>
        <p:xfrm>
          <a:off x="3058663" y="5802376"/>
          <a:ext cx="762000" cy="393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1" name="Equation" r:id="rId13" imgW="393480" imgH="203040" progId="Equation.DSMT4">
                  <p:embed/>
                </p:oleObj>
              </mc:Choice>
              <mc:Fallback>
                <p:oleObj name="Equation" r:id="rId13" imgW="393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58663" y="5802376"/>
                        <a:ext cx="762000" cy="393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222422"/>
              </p:ext>
            </p:extLst>
          </p:nvPr>
        </p:nvGraphicFramePr>
        <p:xfrm>
          <a:off x="4182035" y="5835819"/>
          <a:ext cx="903888" cy="326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2" name="Equation" r:id="rId15" imgW="457200" imgH="164880" progId="Equation.DSMT4">
                  <p:embed/>
                </p:oleObj>
              </mc:Choice>
              <mc:Fallback>
                <p:oleObj name="Equation" r:id="rId15" imgW="45720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82035" y="5835819"/>
                        <a:ext cx="903888" cy="326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931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logical expression            </a:t>
            </a:r>
            <a:r>
              <a:rPr lang="en-US" dirty="0" smtClean="0">
                <a:sym typeface="Euclid Symbol"/>
              </a:rPr>
              <a:t>is read “if p then q”</a:t>
            </a:r>
          </a:p>
          <a:p>
            <a:r>
              <a:rPr lang="en-US" dirty="0" smtClean="0">
                <a:sym typeface="Euclid Symbol"/>
              </a:rPr>
              <a:t>This is known as a conditional statement.</a:t>
            </a:r>
          </a:p>
          <a:p>
            <a:r>
              <a:rPr lang="en-US" dirty="0" smtClean="0">
                <a:sym typeface="Euclid Symbol"/>
              </a:rPr>
              <a:t>Most mathematical statements are conditional statements.</a:t>
            </a:r>
          </a:p>
          <a:p>
            <a:r>
              <a:rPr lang="en-US" dirty="0" smtClean="0">
                <a:sym typeface="Euclid Symbol"/>
              </a:rPr>
              <a:t>Consider the expression (x+1)</a:t>
            </a:r>
            <a:r>
              <a:rPr lang="en-US" baseline="30000" dirty="0" smtClean="0">
                <a:sym typeface="Euclid Symbol"/>
              </a:rPr>
              <a:t>2</a:t>
            </a:r>
            <a:r>
              <a:rPr lang="en-US" dirty="0" smtClean="0">
                <a:sym typeface="Euclid Symbol"/>
              </a:rPr>
              <a:t>=x</a:t>
            </a:r>
            <a:r>
              <a:rPr lang="en-US" baseline="30000" dirty="0" smtClean="0">
                <a:sym typeface="Euclid Symbol"/>
              </a:rPr>
              <a:t>2</a:t>
            </a:r>
            <a:r>
              <a:rPr lang="en-US" dirty="0" smtClean="0">
                <a:sym typeface="Euclid Symbol"/>
              </a:rPr>
              <a:t>+2x+1</a:t>
            </a:r>
            <a:endParaRPr lang="en-US" dirty="0">
              <a:sym typeface="Euclid Symbol"/>
            </a:endParaRPr>
          </a:p>
          <a:p>
            <a:pPr lvl="1"/>
            <a:r>
              <a:rPr lang="en-US" dirty="0" smtClean="0">
                <a:sym typeface="Euclid Symbol"/>
              </a:rPr>
              <a:t>Is this statement true?</a:t>
            </a:r>
          </a:p>
          <a:p>
            <a:pPr lvl="1"/>
            <a:r>
              <a:rPr lang="en-US" dirty="0" smtClean="0">
                <a:sym typeface="Euclid Symbol"/>
              </a:rPr>
              <a:t>What if x is a cow?</a:t>
            </a:r>
          </a:p>
          <a:p>
            <a:pPr lvl="1"/>
            <a:r>
              <a:rPr lang="en-US" dirty="0" smtClean="0">
                <a:sym typeface="Euclid Symbol"/>
              </a:rPr>
              <a:t>This statement starts with the assumption “if x is a number”</a:t>
            </a:r>
          </a:p>
          <a:p>
            <a:r>
              <a:rPr lang="en-US" dirty="0" smtClean="0"/>
              <a:t>The statement </a:t>
            </a:r>
            <a:r>
              <a:rPr lang="en-US" dirty="0" smtClean="0">
                <a:sym typeface="Euclid Symbol"/>
              </a:rPr>
              <a:t>           is called the converse of          .</a:t>
            </a:r>
          </a:p>
          <a:p>
            <a:pPr lvl="1"/>
            <a:r>
              <a:rPr lang="en-US" dirty="0" smtClean="0">
                <a:sym typeface="Euclid Symbol"/>
              </a:rPr>
              <a:t>The two statements are independent.</a:t>
            </a:r>
          </a:p>
          <a:p>
            <a:pPr lvl="1"/>
            <a:r>
              <a:rPr lang="en-US" dirty="0" smtClean="0">
                <a:sym typeface="Euclid Symbol"/>
              </a:rPr>
              <a:t>One can be true and the other false, both can be true, or both can be false.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402832"/>
              </p:ext>
            </p:extLst>
          </p:nvPr>
        </p:nvGraphicFramePr>
        <p:xfrm>
          <a:off x="3733800" y="1676400"/>
          <a:ext cx="829162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Equation" r:id="rId3" imgW="444240" imgH="164880" progId="Equation.DSMT4">
                  <p:embed/>
                </p:oleObj>
              </mc:Choice>
              <mc:Fallback>
                <p:oleObj name="Equation" r:id="rId3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1676400"/>
                        <a:ext cx="829162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98033"/>
              </p:ext>
            </p:extLst>
          </p:nvPr>
        </p:nvGraphicFramePr>
        <p:xfrm>
          <a:off x="6705600" y="4994723"/>
          <a:ext cx="829162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Equation" r:id="rId5" imgW="444240" imgH="164880" progId="Equation.DSMT4">
                  <p:embed/>
                </p:oleObj>
              </mc:Choice>
              <mc:Fallback>
                <p:oleObj name="Equation" r:id="rId5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05600" y="4994723"/>
                        <a:ext cx="829162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243060"/>
              </p:ext>
            </p:extLst>
          </p:nvPr>
        </p:nvGraphicFramePr>
        <p:xfrm>
          <a:off x="2749550" y="5022028"/>
          <a:ext cx="755650" cy="280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Equation" r:id="rId6" imgW="444240" imgH="164880" progId="Equation.DSMT4">
                  <p:embed/>
                </p:oleObj>
              </mc:Choice>
              <mc:Fallback>
                <p:oleObj name="Equation" r:id="rId6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49550" y="5022028"/>
                        <a:ext cx="755650" cy="280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415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this animal is a dog, then it must be a mammal (true)</a:t>
            </a:r>
          </a:p>
          <a:p>
            <a:r>
              <a:rPr lang="en-US" dirty="0" smtClean="0"/>
              <a:t>If this animal is a mammal, then it must be a dog (the converse is false)</a:t>
            </a:r>
          </a:p>
          <a:p>
            <a:r>
              <a:rPr lang="en-US" dirty="0" smtClean="0"/>
              <a:t>(Note that </a:t>
            </a:r>
            <a:r>
              <a:rPr lang="en-US" dirty="0" smtClean="0">
                <a:sym typeface="Euclid Symbol"/>
              </a:rPr>
              <a:t>and           are            converses of one another.)</a:t>
            </a:r>
            <a:endParaRPr lang="en-US" dirty="0" smtClean="0"/>
          </a:p>
          <a:p>
            <a:r>
              <a:rPr lang="en-US" dirty="0" smtClean="0"/>
              <a:t>If x=y then x+1=y+1 (true)</a:t>
            </a:r>
          </a:p>
          <a:p>
            <a:r>
              <a:rPr lang="en-US" dirty="0" smtClean="0"/>
              <a:t>If x+1=y+1 then x=y (the converse is true)</a:t>
            </a:r>
          </a:p>
          <a:p>
            <a:r>
              <a:rPr lang="en-US" dirty="0" smtClean="0"/>
              <a:t>If x=3 then x=2 (false)</a:t>
            </a:r>
          </a:p>
          <a:p>
            <a:r>
              <a:rPr lang="en-US" dirty="0" smtClean="0"/>
              <a:t>If x=2 then x=3 (the converse is also false)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691034"/>
              </p:ext>
            </p:extLst>
          </p:nvPr>
        </p:nvGraphicFramePr>
        <p:xfrm>
          <a:off x="4343400" y="3305175"/>
          <a:ext cx="829162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Equation" r:id="rId3" imgW="444240" imgH="164880" progId="Equation.DSMT4">
                  <p:embed/>
                </p:oleObj>
              </mc:Choice>
              <mc:Fallback>
                <p:oleObj name="Equation" r:id="rId3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3400" y="3305175"/>
                        <a:ext cx="829162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28220"/>
              </p:ext>
            </p:extLst>
          </p:nvPr>
        </p:nvGraphicFramePr>
        <p:xfrm>
          <a:off x="2971800" y="3322208"/>
          <a:ext cx="840124" cy="3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Equation" r:id="rId5" imgW="754211" imgH="279039" progId="Equation.DSMT4">
                  <p:embed/>
                </p:oleObj>
              </mc:Choice>
              <mc:Fallback>
                <p:oleObj name="Equation" r:id="rId5" imgW="754211" imgH="27903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71800" y="3322208"/>
                        <a:ext cx="840124" cy="311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4966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Forms of the Implication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statement </a:t>
            </a:r>
            <a:r>
              <a:rPr lang="en-US" dirty="0" smtClean="0"/>
              <a:t>              </a:t>
            </a:r>
            <a:r>
              <a:rPr lang="en-US" dirty="0" smtClean="0">
                <a:sym typeface="Euclid Symbol"/>
              </a:rPr>
              <a:t>is </a:t>
            </a:r>
            <a:r>
              <a:rPr lang="en-US" dirty="0">
                <a:sym typeface="Euclid Symbol"/>
              </a:rPr>
              <a:t>called the </a:t>
            </a:r>
            <a:r>
              <a:rPr lang="en-US" i="1" dirty="0" smtClean="0">
                <a:sym typeface="Euclid Symbol"/>
              </a:rPr>
              <a:t>contrapositive</a:t>
            </a:r>
            <a:r>
              <a:rPr lang="en-US" dirty="0" smtClean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of           .</a:t>
            </a:r>
            <a:endParaRPr lang="en-US" dirty="0" smtClean="0">
              <a:sym typeface="Euclid Symbol"/>
            </a:endParaRPr>
          </a:p>
          <a:p>
            <a:r>
              <a:rPr lang="en-US" dirty="0" smtClean="0">
                <a:sym typeface="Euclid Symbol"/>
              </a:rPr>
              <a:t>The following identity is </a:t>
            </a:r>
            <a:r>
              <a:rPr lang="en-US" dirty="0" smtClean="0">
                <a:sym typeface="Euclid Symbol"/>
              </a:rPr>
              <a:t>true                           .</a:t>
            </a:r>
            <a:endParaRPr lang="en-US" dirty="0" smtClean="0">
              <a:sym typeface="Euclid Symbol"/>
            </a:endParaRPr>
          </a:p>
          <a:p>
            <a:r>
              <a:rPr lang="en-US" dirty="0" smtClean="0">
                <a:sym typeface="Euclid Symbol"/>
              </a:rPr>
              <a:t>If I want to prove </a:t>
            </a:r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      </a:t>
            </a:r>
            <a:r>
              <a:rPr lang="en-US" dirty="0" smtClean="0">
                <a:sym typeface="Euclid Symbol"/>
              </a:rPr>
              <a:t>, </a:t>
            </a:r>
            <a:r>
              <a:rPr lang="en-US" dirty="0" smtClean="0">
                <a:sym typeface="Euclid Symbol"/>
              </a:rPr>
              <a:t>I’m free to prove </a:t>
            </a:r>
            <a:r>
              <a:rPr lang="en-US" dirty="0">
                <a:sym typeface="Euclid Symbol"/>
              </a:rPr>
              <a:t/>
            </a:r>
            <a:br>
              <a:rPr lang="en-US" dirty="0">
                <a:sym typeface="Euclid Symbol"/>
              </a:rPr>
            </a:br>
            <a:r>
              <a:rPr lang="en-US" dirty="0" smtClean="0">
                <a:sym typeface="Euclid Symbol"/>
              </a:rPr>
              <a:t>instead</a:t>
            </a:r>
            <a:r>
              <a:rPr lang="en-US" dirty="0" smtClean="0">
                <a:sym typeface="Euclid Symbol"/>
              </a:rPr>
              <a:t>.</a:t>
            </a:r>
          </a:p>
          <a:p>
            <a:r>
              <a:rPr lang="en-US" dirty="0" smtClean="0">
                <a:sym typeface="Euclid Symbol"/>
              </a:rPr>
              <a:t>If this animal is not a mammal, then it cannot be a dog (contrapositive is true.)</a:t>
            </a:r>
          </a:p>
          <a:p>
            <a:r>
              <a:rPr lang="en-US" dirty="0" smtClean="0">
                <a:sym typeface="Euclid Symbol"/>
              </a:rPr>
              <a:t>The </a:t>
            </a:r>
            <a:r>
              <a:rPr lang="en-US" dirty="0" smtClean="0">
                <a:sym typeface="Euclid Symbol"/>
              </a:rPr>
              <a:t>statement                 is </a:t>
            </a:r>
            <a:r>
              <a:rPr lang="en-US" dirty="0" smtClean="0">
                <a:sym typeface="Euclid Symbol"/>
              </a:rPr>
              <a:t>called the </a:t>
            </a:r>
            <a:r>
              <a:rPr lang="en-US" i="1" dirty="0" smtClean="0">
                <a:sym typeface="Euclid Symbol"/>
              </a:rPr>
              <a:t>inverse</a:t>
            </a:r>
            <a:r>
              <a:rPr lang="en-US" dirty="0" smtClean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of           .</a:t>
            </a:r>
            <a:endParaRPr lang="en-US" dirty="0" smtClean="0">
              <a:sym typeface="Euclid Symbol"/>
            </a:endParaRPr>
          </a:p>
          <a:p>
            <a:r>
              <a:rPr lang="en-US" dirty="0" smtClean="0">
                <a:sym typeface="Euclid Symbol"/>
              </a:rPr>
              <a:t>The inverse of </a:t>
            </a:r>
            <a:r>
              <a:rPr lang="en-US" dirty="0" smtClean="0">
                <a:sym typeface="Euclid Symbol"/>
              </a:rPr>
              <a:t>          is </a:t>
            </a:r>
            <a:r>
              <a:rPr lang="en-US" dirty="0" smtClean="0">
                <a:sym typeface="Euclid Symbol"/>
              </a:rPr>
              <a:t>the contrapositive of the converse </a:t>
            </a:r>
            <a:r>
              <a:rPr lang="en-US" dirty="0" smtClean="0">
                <a:sym typeface="Euclid Symbol"/>
              </a:rPr>
              <a:t>of          .</a:t>
            </a:r>
            <a:endParaRPr lang="en-US" dirty="0" smtClean="0">
              <a:sym typeface="Euclid Symbol"/>
            </a:endParaRPr>
          </a:p>
          <a:p>
            <a:r>
              <a:rPr lang="en-US" dirty="0" smtClean="0">
                <a:sym typeface="Euclid Symbol"/>
              </a:rPr>
              <a:t> </a:t>
            </a:r>
            <a:endParaRPr lang="en-US" dirty="0" smtClean="0">
              <a:sym typeface="Euclid Symbol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211526"/>
              </p:ext>
            </p:extLst>
          </p:nvPr>
        </p:nvGraphicFramePr>
        <p:xfrm>
          <a:off x="2895600" y="1676400"/>
          <a:ext cx="1196731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6" name="Equation" r:id="rId3" imgW="634680" imgH="164880" progId="Equation.DSMT4">
                  <p:embed/>
                </p:oleObj>
              </mc:Choice>
              <mc:Fallback>
                <p:oleObj name="Equation" r:id="rId3" imgW="634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5600" y="1676400"/>
                        <a:ext cx="1196731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134835"/>
              </p:ext>
            </p:extLst>
          </p:nvPr>
        </p:nvGraphicFramePr>
        <p:xfrm>
          <a:off x="3271715" y="2018030"/>
          <a:ext cx="820616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7" name="Equation" r:id="rId5" imgW="444240" imgH="164880" progId="Equation.DSMT4">
                  <p:embed/>
                </p:oleObj>
              </mc:Choice>
              <mc:Fallback>
                <p:oleObj name="Equation" r:id="rId5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1715" y="2018030"/>
                        <a:ext cx="820616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196913"/>
              </p:ext>
            </p:extLst>
          </p:nvPr>
        </p:nvGraphicFramePr>
        <p:xfrm>
          <a:off x="4953000" y="2438400"/>
          <a:ext cx="2225919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8" name="Equation" r:id="rId7" imgW="1180800" imgH="164880" progId="Equation.DSMT4">
                  <p:embed/>
                </p:oleObj>
              </mc:Choice>
              <mc:Fallback>
                <p:oleObj name="Equation" r:id="rId7" imgW="118080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53000" y="2438400"/>
                        <a:ext cx="2225919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801646"/>
              </p:ext>
            </p:extLst>
          </p:nvPr>
        </p:nvGraphicFramePr>
        <p:xfrm>
          <a:off x="3271715" y="2776444"/>
          <a:ext cx="820616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Equation" r:id="rId9" imgW="444240" imgH="164880" progId="Equation.DSMT4">
                  <p:embed/>
                </p:oleObj>
              </mc:Choice>
              <mc:Fallback>
                <p:oleObj name="Equation" r:id="rId9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1715" y="2776444"/>
                        <a:ext cx="820616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3637725"/>
              </p:ext>
            </p:extLst>
          </p:nvPr>
        </p:nvGraphicFramePr>
        <p:xfrm>
          <a:off x="6580553" y="2813114"/>
          <a:ext cx="1196731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Equation" r:id="rId10" imgW="634680" imgH="164880" progId="Equation.DSMT4">
                  <p:embed/>
                </p:oleObj>
              </mc:Choice>
              <mc:Fallback>
                <p:oleObj name="Equation" r:id="rId10" imgW="634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0553" y="2813114"/>
                        <a:ext cx="1196731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428723"/>
              </p:ext>
            </p:extLst>
          </p:nvPr>
        </p:nvGraphicFramePr>
        <p:xfrm>
          <a:off x="2891639" y="4261058"/>
          <a:ext cx="1324462" cy="344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Equation" r:id="rId11" imgW="634680" imgH="164880" progId="Equation.DSMT4">
                  <p:embed/>
                </p:oleObj>
              </mc:Choice>
              <mc:Fallback>
                <p:oleObj name="Equation" r:id="rId11" imgW="6346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891639" y="4261058"/>
                        <a:ext cx="1324462" cy="344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6547829"/>
              </p:ext>
            </p:extLst>
          </p:nvPr>
        </p:nvGraphicFramePr>
        <p:xfrm>
          <a:off x="762000" y="4605418"/>
          <a:ext cx="820616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2" name="Equation" r:id="rId13" imgW="444240" imgH="164880" progId="Equation.DSMT4">
                  <p:embed/>
                </p:oleObj>
              </mc:Choice>
              <mc:Fallback>
                <p:oleObj name="Equation" r:id="rId13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2000" y="4605418"/>
                        <a:ext cx="820616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89475"/>
              </p:ext>
            </p:extLst>
          </p:nvPr>
        </p:nvGraphicFramePr>
        <p:xfrm>
          <a:off x="2876590" y="5038506"/>
          <a:ext cx="820616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3" name="Equation" r:id="rId14" imgW="444240" imgH="164880" progId="Equation.DSMT4">
                  <p:embed/>
                </p:oleObj>
              </mc:Choice>
              <mc:Fallback>
                <p:oleObj name="Equation" r:id="rId14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6590" y="5038506"/>
                        <a:ext cx="820616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013084"/>
              </p:ext>
            </p:extLst>
          </p:nvPr>
        </p:nvGraphicFramePr>
        <p:xfrm>
          <a:off x="2464546" y="5342844"/>
          <a:ext cx="820616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4" name="Equation" r:id="rId15" imgW="444240" imgH="164880" progId="Equation.DSMT4">
                  <p:embed/>
                </p:oleObj>
              </mc:Choice>
              <mc:Fallback>
                <p:oleObj name="Equation" r:id="rId15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64546" y="5342844"/>
                        <a:ext cx="820616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969030"/>
              </p:ext>
            </p:extLst>
          </p:nvPr>
        </p:nvGraphicFramePr>
        <p:xfrm>
          <a:off x="762000" y="5799582"/>
          <a:ext cx="218049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5" name="Equation" r:id="rId16" imgW="1180800" imgH="164880" progId="Equation.DSMT4">
                  <p:embed/>
                </p:oleObj>
              </mc:Choice>
              <mc:Fallback>
                <p:oleObj name="Equation" r:id="rId16" imgW="118080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62000" y="5799582"/>
                        <a:ext cx="2180492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1893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and False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          </a:t>
            </a:r>
            <a:r>
              <a:rPr lang="en-US" dirty="0" smtClean="0">
                <a:sym typeface="Euclid Symbol"/>
              </a:rPr>
              <a:t>is </a:t>
            </a:r>
            <a:r>
              <a:rPr lang="en-US" dirty="0" smtClean="0">
                <a:sym typeface="Euclid Symbol"/>
              </a:rPr>
              <a:t>false ONLY when p is true and q is false.</a:t>
            </a:r>
          </a:p>
          <a:p>
            <a:r>
              <a:rPr lang="en-US" dirty="0" smtClean="0">
                <a:sym typeface="Euclid Symbol"/>
              </a:rPr>
              <a:t>If 1+1=1 then I am the pope. (a true statement)</a:t>
            </a:r>
          </a:p>
          <a:p>
            <a:pPr lvl="1"/>
            <a:r>
              <a:rPr lang="en-US" dirty="0" smtClean="0">
                <a:sym typeface="Euclid Symbol"/>
              </a:rPr>
              <a:t>Proof. I and the pope are two.</a:t>
            </a:r>
          </a:p>
          <a:p>
            <a:pPr lvl="1"/>
            <a:r>
              <a:rPr lang="en-US" dirty="0" smtClean="0">
                <a:sym typeface="Euclid Symbol"/>
              </a:rPr>
              <a:t>If 1+1=1, then because 1+1 is two, 2=1</a:t>
            </a:r>
          </a:p>
          <a:p>
            <a:pPr lvl="1"/>
            <a:r>
              <a:rPr lang="en-US" dirty="0" smtClean="0">
                <a:sym typeface="Euclid Symbol"/>
              </a:rPr>
              <a:t>In other words 1 and two are the same.</a:t>
            </a:r>
          </a:p>
          <a:p>
            <a:pPr lvl="1"/>
            <a:r>
              <a:rPr lang="en-US" dirty="0" smtClean="0">
                <a:sym typeface="Euclid Symbol"/>
              </a:rPr>
              <a:t>If I and the pope are two, and if two and one are the same, then the pope and I are one, and I am pope.</a:t>
            </a:r>
          </a:p>
          <a:p>
            <a:r>
              <a:rPr lang="en-US" dirty="0" smtClean="0">
                <a:sym typeface="Euclid Symbol"/>
              </a:rPr>
              <a:t>A false statement implies anything.</a:t>
            </a:r>
          </a:p>
          <a:p>
            <a:r>
              <a:rPr lang="en-US" dirty="0" smtClean="0">
                <a:sym typeface="Euclid Symbol"/>
              </a:rPr>
              <a:t>You already know this.</a:t>
            </a:r>
          </a:p>
          <a:p>
            <a:r>
              <a:rPr lang="en-US" dirty="0" smtClean="0">
                <a:sym typeface="Euclid Symbol"/>
              </a:rPr>
              <a:t>“If Hillary Clinton is a great computer programmer, then I’m a monkey’s uncle!”</a:t>
            </a:r>
          </a:p>
          <a:p>
            <a:r>
              <a:rPr lang="en-US" dirty="0" smtClean="0">
                <a:sym typeface="Euclid Symbol"/>
              </a:rPr>
              <a:t>Have you ever said anything like this?</a:t>
            </a:r>
          </a:p>
          <a:p>
            <a:endParaRPr lang="en-US" dirty="0" smtClean="0">
              <a:sym typeface="Euclid Symbol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832671"/>
              </p:ext>
            </p:extLst>
          </p:nvPr>
        </p:nvGraphicFramePr>
        <p:xfrm>
          <a:off x="838200" y="1676400"/>
          <a:ext cx="838200" cy="311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3" imgW="444240" imgH="164880" progId="Equation.DSMT4">
                  <p:embed/>
                </p:oleObj>
              </mc:Choice>
              <mc:Fallback>
                <p:oleObj name="Equation" r:id="rId3" imgW="4442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676400"/>
                        <a:ext cx="838200" cy="3113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5073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Weirder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ym typeface="Euclid Symbol"/>
              </a:rPr>
              <a:t>The Earth rotates from West to East, making the sun rise in the East. (a true fact)</a:t>
            </a:r>
          </a:p>
          <a:p>
            <a:r>
              <a:rPr lang="en-US" dirty="0">
                <a:sym typeface="Euclid Symbol"/>
              </a:rPr>
              <a:t>If the Earth’s rotation were reversed, so it rotated from East to West, then the sun would still rise in the East.</a:t>
            </a:r>
          </a:p>
          <a:p>
            <a:pPr lvl="1"/>
            <a:r>
              <a:rPr lang="en-US" dirty="0">
                <a:sym typeface="Euclid Symbol"/>
              </a:rPr>
              <a:t>True in math class</a:t>
            </a:r>
            <a:r>
              <a:rPr lang="en-US" dirty="0" smtClean="0">
                <a:sym typeface="Euclid Symbol"/>
              </a:rPr>
              <a:t>.</a:t>
            </a:r>
          </a:p>
          <a:p>
            <a:pPr lvl="1"/>
            <a:r>
              <a:rPr lang="en-US" dirty="0" smtClean="0">
                <a:sym typeface="Euclid Symbol"/>
              </a:rPr>
              <a:t>False </a:t>
            </a:r>
            <a:r>
              <a:rPr lang="en-US" dirty="0">
                <a:sym typeface="Euclid Symbol"/>
              </a:rPr>
              <a:t>in physics class</a:t>
            </a:r>
            <a:r>
              <a:rPr lang="en-US" dirty="0" smtClean="0">
                <a:sym typeface="Euclid Symbol"/>
              </a:rPr>
              <a:t>.</a:t>
            </a:r>
          </a:p>
          <a:p>
            <a:r>
              <a:rPr lang="en-US" dirty="0" smtClean="0">
                <a:sym typeface="Euclid Symbol"/>
              </a:rPr>
              <a:t>Because mathematics deals only with abstractions, there is no physical world to give us a paradox</a:t>
            </a:r>
          </a:p>
          <a:p>
            <a:r>
              <a:rPr lang="en-US" dirty="0" smtClean="0">
                <a:sym typeface="Euclid Symbol"/>
              </a:rPr>
              <a:t>Math just works better if a false statement is assumed to imply anything.</a:t>
            </a:r>
          </a:p>
          <a:p>
            <a:r>
              <a:rPr lang="en-US" dirty="0" smtClean="0">
                <a:sym typeface="Euclid Symbol"/>
              </a:rPr>
              <a:t>Statements such as “If 1+1=17 then I am a millionaire” are called vacuously true. They are true, but so what?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205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Statements with variables are called </a:t>
            </a:r>
            <a:r>
              <a:rPr lang="en-US" i="1" dirty="0" smtClean="0"/>
              <a:t>Predicates</a:t>
            </a:r>
          </a:p>
          <a:p>
            <a:r>
              <a:rPr lang="en-US" dirty="0" smtClean="0"/>
              <a:t>For example, Person x likes to juggle.</a:t>
            </a:r>
          </a:p>
          <a:p>
            <a:r>
              <a:rPr lang="en-US" dirty="0" smtClean="0"/>
              <a:t>This statement could be true or false, depending on who x is. It would be true for Dr. Hamerly, and false for me.</a:t>
            </a:r>
          </a:p>
          <a:p>
            <a:r>
              <a:rPr lang="en-US" dirty="0" smtClean="0"/>
              <a:t>Other examples are x+3=2, 2x+y&gt;7 and 3x</a:t>
            </a:r>
            <a:r>
              <a:rPr lang="en-US" baseline="30000" dirty="0" smtClean="0"/>
              <a:t>2</a:t>
            </a:r>
            <a:r>
              <a:rPr lang="en-US" dirty="0" smtClean="0"/>
              <a:t>=2x</a:t>
            </a:r>
            <a:r>
              <a:rPr lang="en-US" baseline="30000" dirty="0" smtClean="0"/>
              <a:t>2</a:t>
            </a:r>
            <a:endParaRPr lang="en-US" dirty="0" smtClean="0"/>
          </a:p>
          <a:p>
            <a:r>
              <a:rPr lang="en-US" dirty="0" smtClean="0"/>
              <a:t>To distinguish predicates from propositions, we designate predicates as P(x), where P is the statement, and x is the variable.</a:t>
            </a:r>
          </a:p>
          <a:p>
            <a:r>
              <a:rPr lang="en-US" dirty="0" smtClean="0"/>
              <a:t>Let P(x)=“x+3=2”</a:t>
            </a:r>
          </a:p>
          <a:p>
            <a:r>
              <a:rPr lang="en-US" dirty="0" smtClean="0"/>
              <a:t>P(1) is false. P(-1) is true.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48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are two ways to turn a predicate into a proposition. The first is to substitute actual values for the variables.</a:t>
            </a:r>
          </a:p>
          <a:p>
            <a:r>
              <a:rPr lang="en-US" dirty="0" smtClean="0"/>
              <a:t>The second is to use quantifiers: “For all” and “There exists”. (There are others, but they’re not important.)</a:t>
            </a:r>
          </a:p>
          <a:p>
            <a:r>
              <a:rPr lang="en-US" dirty="0" smtClean="0"/>
              <a:t>Example “For all x, (x+1)</a:t>
            </a:r>
            <a:r>
              <a:rPr lang="en-US" baseline="30000" dirty="0" smtClean="0"/>
              <a:t>2</a:t>
            </a:r>
            <a:r>
              <a:rPr lang="en-US" dirty="0" smtClean="0"/>
              <a:t>=x</a:t>
            </a:r>
            <a:r>
              <a:rPr lang="en-US" baseline="30000" dirty="0" smtClean="0"/>
              <a:t>2</a:t>
            </a:r>
            <a:r>
              <a:rPr lang="en-US" dirty="0" smtClean="0"/>
              <a:t>+2x+1”</a:t>
            </a:r>
          </a:p>
          <a:p>
            <a:r>
              <a:rPr lang="en-US" dirty="0" smtClean="0"/>
              <a:t>Example “There exists an x such that x+3=2”</a:t>
            </a:r>
          </a:p>
          <a:p>
            <a:r>
              <a:rPr lang="en-US" dirty="0" smtClean="0"/>
              <a:t>Both are true statements.</a:t>
            </a:r>
          </a:p>
          <a:p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means “For all,” </a:t>
            </a:r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 </a:t>
            </a:r>
            <a:r>
              <a:rPr lang="en-US" dirty="0" smtClean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means “for all x” (</a:t>
            </a:r>
            <a:r>
              <a:rPr lang="en-US" dirty="0" smtClean="0">
                <a:sym typeface="Euclid Symbol"/>
              </a:rPr>
              <a:t>sometimes</a:t>
            </a:r>
            <a:br>
              <a:rPr lang="en-US" dirty="0" smtClean="0">
                <a:sym typeface="Euclid Symbol"/>
              </a:rPr>
            </a:br>
            <a:endParaRPr lang="en-US" dirty="0" smtClean="0">
              <a:sym typeface="Euclid Symbol"/>
            </a:endParaRPr>
          </a:p>
          <a:p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 </a:t>
            </a:r>
            <a:r>
              <a:rPr lang="en-US" dirty="0" smtClean="0">
                <a:sym typeface="Euclid Symbol"/>
              </a:rPr>
              <a:t>means </a:t>
            </a:r>
            <a:r>
              <a:rPr lang="en-US" dirty="0" smtClean="0">
                <a:sym typeface="Euclid Symbol"/>
              </a:rPr>
              <a:t>“there exists”</a:t>
            </a:r>
            <a:r>
              <a:rPr lang="en-US" dirty="0">
                <a:sym typeface="Euclid Symbol"/>
              </a:rPr>
              <a:t> </a:t>
            </a:r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 </a:t>
            </a:r>
            <a:r>
              <a:rPr lang="en-US" dirty="0" smtClean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means “there exists an x such that” (sometimes </a:t>
            </a:r>
            <a:r>
              <a:rPr lang="en-US" dirty="0">
                <a:sym typeface="Euclid Symbol"/>
              </a:rPr>
              <a:t> </a:t>
            </a:r>
            <a:r>
              <a:rPr lang="en-US" dirty="0" smtClean="0">
                <a:sym typeface="Euclid Symbol"/>
              </a:rPr>
              <a:t>  </a:t>
            </a:r>
            <a:r>
              <a:rPr lang="en-US" dirty="0" smtClean="0">
                <a:sym typeface="Euclid Symbol"/>
              </a:rPr>
              <a:t>)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502714"/>
              </p:ext>
            </p:extLst>
          </p:nvPr>
        </p:nvGraphicFramePr>
        <p:xfrm>
          <a:off x="838200" y="4953000"/>
          <a:ext cx="28721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tion" r:id="rId3" imgW="152280" imgH="164880" progId="Equation.DSMT4">
                  <p:embed/>
                </p:oleObj>
              </mc:Choice>
              <mc:Fallback>
                <p:oleObj name="Equation" r:id="rId3" imgW="1522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4953000"/>
                        <a:ext cx="287215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915092"/>
              </p:ext>
            </p:extLst>
          </p:nvPr>
        </p:nvGraphicFramePr>
        <p:xfrm>
          <a:off x="3352800" y="4973418"/>
          <a:ext cx="364506" cy="300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Equation" r:id="rId5" imgW="215640" imgH="177480" progId="Equation.DSMT4">
                  <p:embed/>
                </p:oleObj>
              </mc:Choice>
              <mc:Fallback>
                <p:oleObj name="Equation" r:id="rId5" imgW="2156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2800" y="4973418"/>
                        <a:ext cx="364506" cy="3001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012587"/>
              </p:ext>
            </p:extLst>
          </p:nvPr>
        </p:nvGraphicFramePr>
        <p:xfrm>
          <a:off x="838200" y="5273600"/>
          <a:ext cx="406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Equation" r:id="rId7" imgW="203040" imgH="228600" progId="Equation.DSMT4">
                  <p:embed/>
                </p:oleObj>
              </mc:Choice>
              <mc:Fallback>
                <p:oleObj name="Equation" r:id="rId7" imgW="2030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5273600"/>
                        <a:ext cx="4064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221160"/>
              </p:ext>
            </p:extLst>
          </p:nvPr>
        </p:nvGraphicFramePr>
        <p:xfrm>
          <a:off x="784583" y="5723169"/>
          <a:ext cx="228600" cy="27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Equation" r:id="rId9" imgW="126720" imgH="152280" progId="Equation.DSMT4">
                  <p:embed/>
                </p:oleObj>
              </mc:Choice>
              <mc:Fallback>
                <p:oleObj name="Equation" r:id="rId9" imgW="12672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4583" y="5723169"/>
                        <a:ext cx="228600" cy="274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901156"/>
              </p:ext>
            </p:extLst>
          </p:nvPr>
        </p:nvGraphicFramePr>
        <p:xfrm>
          <a:off x="3987924" y="5730800"/>
          <a:ext cx="406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Equation" r:id="rId11" imgW="203040" imgH="164880" progId="Equation.DSMT4">
                  <p:embed/>
                </p:oleObj>
              </mc:Choice>
              <mc:Fallback>
                <p:oleObj name="Equation" r:id="rId11" imgW="2030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87924" y="5730800"/>
                        <a:ext cx="4064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410493"/>
              </p:ext>
            </p:extLst>
          </p:nvPr>
        </p:nvGraphicFramePr>
        <p:xfrm>
          <a:off x="4267200" y="6020786"/>
          <a:ext cx="32596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name="Equation" r:id="rId13" imgW="177480" imgH="228600" progId="Equation.DSMT4">
                  <p:embed/>
                </p:oleObj>
              </mc:Choice>
              <mc:Fallback>
                <p:oleObj name="Equation" r:id="rId13" imgW="1774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67200" y="6020786"/>
                        <a:ext cx="325967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6634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Negating Quantified Predicates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ym typeface="Euclid Symbol"/>
              </a:rPr>
              <a:t> is called the </a:t>
            </a:r>
            <a:r>
              <a:rPr lang="en-US" i="1" dirty="0" smtClean="0">
                <a:sym typeface="Euclid Symbol"/>
              </a:rPr>
              <a:t>universal quantifier</a:t>
            </a:r>
            <a:r>
              <a:rPr lang="en-US" dirty="0" smtClean="0">
                <a:sym typeface="Euclid Symbol"/>
              </a:rPr>
              <a:t>.</a:t>
            </a:r>
          </a:p>
          <a:p>
            <a:r>
              <a:rPr lang="en-US" dirty="0" smtClean="0">
                <a:sym typeface="Euclid Symbol"/>
              </a:rPr>
              <a:t> is called the </a:t>
            </a:r>
            <a:r>
              <a:rPr lang="en-US" i="1" dirty="0" smtClean="0">
                <a:sym typeface="Euclid Symbol"/>
              </a:rPr>
              <a:t>existential quantifier</a:t>
            </a:r>
            <a:r>
              <a:rPr lang="en-US" dirty="0" smtClean="0">
                <a:sym typeface="Euclid Symbol"/>
              </a:rPr>
              <a:t>.</a:t>
            </a:r>
            <a:endParaRPr lang="en-US" dirty="0" smtClean="0"/>
          </a:p>
          <a:p>
            <a:r>
              <a:rPr lang="en-US" dirty="0" smtClean="0"/>
              <a:t>To negate a quantified predicate, first negate the predicate and then replace </a:t>
            </a:r>
            <a:r>
              <a:rPr lang="en-US" dirty="0" smtClean="0">
                <a:sym typeface="Euclid Symbol"/>
              </a:rPr>
              <a:t> with  and  with .</a:t>
            </a:r>
          </a:p>
          <a:p>
            <a:r>
              <a:rPr lang="en-US" dirty="0" smtClean="0">
                <a:sym typeface="Euclid Symbol"/>
              </a:rPr>
              <a:t>(</a:t>
            </a:r>
            <a:r>
              <a:rPr lang="en-US" dirty="0" smtClean="0"/>
              <a:t>x </a:t>
            </a:r>
            <a:r>
              <a:rPr lang="en-US" dirty="0"/>
              <a:t>(</a:t>
            </a:r>
            <a:r>
              <a:rPr lang="en-US" dirty="0" smtClean="0"/>
              <a:t>x+1)</a:t>
            </a:r>
            <a:r>
              <a:rPr lang="en-US" baseline="30000" dirty="0" smtClean="0"/>
              <a:t>2</a:t>
            </a:r>
            <a:r>
              <a:rPr lang="en-US" dirty="0" smtClean="0"/>
              <a:t>=x</a:t>
            </a:r>
            <a:r>
              <a:rPr lang="en-US" baseline="30000" dirty="0" smtClean="0"/>
              <a:t>2</a:t>
            </a:r>
            <a:r>
              <a:rPr lang="en-US" dirty="0" smtClean="0"/>
              <a:t>+2x+1) </a:t>
            </a:r>
            <a:r>
              <a:rPr lang="en-US" dirty="0" smtClean="0">
                <a:sym typeface="Euclid Symbol"/>
              </a:rPr>
              <a:t> </a:t>
            </a:r>
            <a:r>
              <a:rPr lang="en-US" dirty="0" smtClean="0"/>
              <a:t>x </a:t>
            </a:r>
            <a:r>
              <a:rPr lang="en-US" dirty="0"/>
              <a:t>(</a:t>
            </a:r>
            <a:r>
              <a:rPr lang="en-US" dirty="0" smtClean="0"/>
              <a:t>x+1)</a:t>
            </a:r>
            <a:r>
              <a:rPr lang="en-US" baseline="30000" dirty="0" smtClean="0"/>
              <a:t>2</a:t>
            </a:r>
            <a:r>
              <a:rPr lang="en-US" dirty="0" smtClean="0">
                <a:sym typeface="Euclid Symbol"/>
              </a:rPr>
              <a:t></a:t>
            </a:r>
            <a:r>
              <a:rPr lang="en-US" dirty="0" smtClean="0"/>
              <a:t>x</a:t>
            </a:r>
            <a:r>
              <a:rPr lang="en-US" baseline="30000" dirty="0" smtClean="0"/>
              <a:t>2</a:t>
            </a:r>
            <a:r>
              <a:rPr lang="en-US" dirty="0" smtClean="0"/>
              <a:t>+2x+1</a:t>
            </a:r>
          </a:p>
          <a:p>
            <a:r>
              <a:rPr lang="en-US" dirty="0">
                <a:sym typeface="Euclid Symbol"/>
              </a:rPr>
              <a:t></a:t>
            </a:r>
            <a:r>
              <a:rPr lang="en-US" dirty="0" smtClean="0">
                <a:sym typeface="Euclid Symbol"/>
              </a:rPr>
              <a:t>(</a:t>
            </a:r>
            <a:r>
              <a:rPr lang="en-US" dirty="0" smtClean="0"/>
              <a:t>x x+3=2)</a:t>
            </a:r>
            <a:r>
              <a:rPr lang="en-US" dirty="0"/>
              <a:t> </a:t>
            </a:r>
            <a:r>
              <a:rPr lang="en-US" dirty="0">
                <a:sym typeface="Euclid Symbol"/>
              </a:rPr>
              <a:t> </a:t>
            </a:r>
            <a:r>
              <a:rPr lang="en-US" dirty="0" smtClean="0"/>
              <a:t>x x+3</a:t>
            </a:r>
            <a:r>
              <a:rPr lang="en-US" dirty="0" smtClean="0">
                <a:sym typeface="Euclid Symbol"/>
              </a:rPr>
              <a:t></a:t>
            </a:r>
            <a:r>
              <a:rPr lang="en-US" dirty="0" smtClean="0"/>
              <a:t>2</a:t>
            </a:r>
          </a:p>
          <a:p>
            <a:r>
              <a:rPr lang="en-US" dirty="0" smtClean="0"/>
              <a:t>Please NOTE:</a:t>
            </a:r>
          </a:p>
          <a:p>
            <a:pPr lvl="1"/>
            <a:r>
              <a:rPr lang="en-US" dirty="0" smtClean="0"/>
              <a:t>The negation of &lt; is </a:t>
            </a:r>
            <a:r>
              <a:rPr lang="en-US" dirty="0" smtClean="0">
                <a:sym typeface="Euclid Symbol"/>
              </a:rPr>
              <a:t></a:t>
            </a:r>
          </a:p>
          <a:p>
            <a:pPr lvl="1"/>
            <a:r>
              <a:rPr lang="en-US" dirty="0" smtClean="0">
                <a:sym typeface="Euclid Symbol"/>
              </a:rPr>
              <a:t>Then negation of &gt; is </a:t>
            </a:r>
          </a:p>
          <a:p>
            <a:pPr lvl="1"/>
            <a:r>
              <a:rPr lang="en-US" dirty="0" smtClean="0">
                <a:sym typeface="Euclid Symbol"/>
              </a:rPr>
              <a:t>DON’T FORGET THIS!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5743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of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this argument:</a:t>
            </a:r>
          </a:p>
          <a:p>
            <a:pPr lvl="1"/>
            <a:r>
              <a:rPr lang="en-US" dirty="0" smtClean="0"/>
              <a:t>1. My dog got bit by a raccoon yesterday.</a:t>
            </a:r>
          </a:p>
          <a:p>
            <a:pPr lvl="1"/>
            <a:r>
              <a:rPr lang="en-US" dirty="0" smtClean="0"/>
              <a:t>2. My shoelace broke this morning.</a:t>
            </a:r>
          </a:p>
          <a:p>
            <a:pPr lvl="1"/>
            <a:r>
              <a:rPr lang="en-US" dirty="0" smtClean="0"/>
              <a:t>3. Therefore Baylor was destroyed by an earthquake.</a:t>
            </a:r>
          </a:p>
          <a:p>
            <a:r>
              <a:rPr lang="en-US" dirty="0" smtClean="0"/>
              <a:t>This is a logical fallacy known as </a:t>
            </a:r>
            <a:r>
              <a:rPr lang="en-US" i="1" dirty="0" smtClean="0"/>
              <a:t>Non Sequitur</a:t>
            </a:r>
          </a:p>
          <a:p>
            <a:r>
              <a:rPr lang="en-US" dirty="0" smtClean="0"/>
              <a:t>Line 3 does not follow from lines 1 and 2.</a:t>
            </a:r>
          </a:p>
          <a:p>
            <a:r>
              <a:rPr lang="en-US" dirty="0" smtClean="0"/>
              <a:t>Rules of inference help us avoid the Non Sequitur argument.</a:t>
            </a:r>
          </a:p>
          <a:p>
            <a:r>
              <a:rPr lang="en-US" dirty="0" smtClean="0"/>
              <a:t>An inference consists of a set of </a:t>
            </a:r>
            <a:r>
              <a:rPr lang="en-US" i="1" dirty="0" smtClean="0"/>
              <a:t>n</a:t>
            </a:r>
            <a:r>
              <a:rPr lang="en-US" dirty="0" smtClean="0"/>
              <a:t> propositions known to be true, followed by one more proposition, called the conclusion, that MUST be true if the first </a:t>
            </a:r>
            <a:r>
              <a:rPr lang="en-US" i="1" dirty="0" smtClean="0"/>
              <a:t>n</a:t>
            </a:r>
            <a:r>
              <a:rPr lang="en-US" dirty="0" smtClean="0"/>
              <a:t> are true.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5044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Valid Inferences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the following, the known-to-be-true statements are listed above the line, the conclusion falls below the line.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5847453"/>
              </p:ext>
            </p:extLst>
          </p:nvPr>
        </p:nvGraphicFramePr>
        <p:xfrm>
          <a:off x="685800" y="2895599"/>
          <a:ext cx="914400" cy="1246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1" name="Equation" r:id="rId3" imgW="279360" imgH="380880" progId="Equation.DSMT4">
                  <p:embed/>
                </p:oleObj>
              </mc:Choice>
              <mc:Fallback>
                <p:oleObj name="Equation" r:id="rId3" imgW="279360" imgH="3808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95599"/>
                        <a:ext cx="914400" cy="12469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421884"/>
              </p:ext>
            </p:extLst>
          </p:nvPr>
        </p:nvGraphicFramePr>
        <p:xfrm>
          <a:off x="1905000" y="2819400"/>
          <a:ext cx="914400" cy="1787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2" name="Equation" r:id="rId5" imgW="279360" imgH="545760" progId="Equation.DSMT4">
                  <p:embed/>
                </p:oleObj>
              </mc:Choice>
              <mc:Fallback>
                <p:oleObj name="Equation" r:id="rId5" imgW="279360" imgH="5457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819400"/>
                        <a:ext cx="914400" cy="17872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714909"/>
              </p:ext>
            </p:extLst>
          </p:nvPr>
        </p:nvGraphicFramePr>
        <p:xfrm>
          <a:off x="3276600" y="2819400"/>
          <a:ext cx="1100471" cy="1752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3" name="Equation" r:id="rId7" imgW="342720" imgH="545760" progId="Equation.DSMT4">
                  <p:embed/>
                </p:oleObj>
              </mc:Choice>
              <mc:Fallback>
                <p:oleObj name="Equation" r:id="rId7" imgW="342720" imgH="5457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819400"/>
                        <a:ext cx="1100471" cy="17526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0755978"/>
              </p:ext>
            </p:extLst>
          </p:nvPr>
        </p:nvGraphicFramePr>
        <p:xfrm>
          <a:off x="5105400" y="2819400"/>
          <a:ext cx="1148316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4" name="Equation" r:id="rId9" imgW="342720" imgH="545760" progId="Equation.DSMT4">
                  <p:embed/>
                </p:oleObj>
              </mc:Choice>
              <mc:Fallback>
                <p:oleObj name="Equation" r:id="rId9" imgW="342720" imgH="54576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819400"/>
                        <a:ext cx="1148316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5347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Validating Rules of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do I know the following is correct?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854959"/>
              </p:ext>
            </p:extLst>
          </p:nvPr>
        </p:nvGraphicFramePr>
        <p:xfrm>
          <a:off x="3124200" y="2209800"/>
          <a:ext cx="1147763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Equation" r:id="rId3" imgW="342751" imgH="545863" progId="Equation.DSMT4">
                  <p:embed/>
                </p:oleObj>
              </mc:Choice>
              <mc:Fallback>
                <p:oleObj name="Equation" r:id="rId3" imgW="342751" imgH="545863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209800"/>
                        <a:ext cx="1147763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5803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Validating Rules of Inference 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List the truth tables of all propositions involved in the inference.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881379"/>
              </p:ext>
            </p:extLst>
          </p:nvPr>
        </p:nvGraphicFramePr>
        <p:xfrm>
          <a:off x="3124200" y="2133600"/>
          <a:ext cx="76517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" name="Equation" r:id="rId3" imgW="342751" imgH="545863" progId="Equation.DSMT4">
                  <p:embed/>
                </p:oleObj>
              </mc:Choice>
              <mc:Fallback>
                <p:oleObj name="Equation" r:id="rId3" imgW="342751" imgH="545863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133600"/>
                        <a:ext cx="76517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29009"/>
              </p:ext>
            </p:extLst>
          </p:nvPr>
        </p:nvGraphicFramePr>
        <p:xfrm>
          <a:off x="1828800" y="3429000"/>
          <a:ext cx="387096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3" name="Equation" r:id="rId5" imgW="1612800" imgH="888840" progId="Equation.DSMT4">
                  <p:embed/>
                </p:oleObj>
              </mc:Choice>
              <mc:Fallback>
                <p:oleObj name="Equation" r:id="rId5" imgW="1612800" imgH="8888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429000"/>
                        <a:ext cx="387096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3469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Evaluate The Tables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98880437"/>
              </p:ext>
            </p:extLst>
          </p:nvPr>
        </p:nvGraphicFramePr>
        <p:xfrm>
          <a:off x="876300" y="2220913"/>
          <a:ext cx="5529263" cy="302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Equation" r:id="rId3" imgW="1625400" imgH="888840" progId="Equation.DSMT4">
                  <p:embed/>
                </p:oleObj>
              </mc:Choice>
              <mc:Fallback>
                <p:oleObj name="Equation" r:id="rId3" imgW="1625400" imgH="8888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2220913"/>
                        <a:ext cx="5529263" cy="302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7912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Clear the </a:t>
            </a:r>
            <a:r>
              <a:rPr lang="en-US" dirty="0" err="1" smtClean="0"/>
              <a:t>Falses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Eliminate any line where any known-to-be-true proposition is false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If the conclusion is true in all the remaining lines, then the inference is valid. Otherwise, it is not.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856929709"/>
              </p:ext>
            </p:extLst>
          </p:nvPr>
        </p:nvGraphicFramePr>
        <p:xfrm>
          <a:off x="1295401" y="2590800"/>
          <a:ext cx="51134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Equation" r:id="rId3" imgW="1612800" imgH="888840" progId="Equation.DSMT4">
                  <p:embed/>
                </p:oleObj>
              </mc:Choice>
              <mc:Fallback>
                <p:oleObj name="Equation" r:id="rId3" imgW="1612800" imgH="888840" progId="Equation.DSMT4">
                  <p:embed/>
                  <p:pic>
                    <p:nvPicPr>
                      <p:cNvPr id="0" name="Content Placeholder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1" y="2590800"/>
                        <a:ext cx="5113400" cy="281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3721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525</TotalTime>
  <Words>1994</Words>
  <Application>Microsoft Office PowerPoint</Application>
  <PresentationFormat>On-screen Show (4:3)</PresentationFormat>
  <Paragraphs>231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Century Schoolbook</vt:lpstr>
      <vt:lpstr>Euclid Symbol</vt:lpstr>
      <vt:lpstr>Wingdings</vt:lpstr>
      <vt:lpstr>Wingdings 2</vt:lpstr>
      <vt:lpstr>Oriel</vt:lpstr>
      <vt:lpstr>Equation</vt:lpstr>
      <vt:lpstr>MathType 6.0 Equation</vt:lpstr>
      <vt:lpstr>Logic</vt:lpstr>
      <vt:lpstr>Propositions</vt:lpstr>
      <vt:lpstr>The Law of The Excluded Middle</vt:lpstr>
      <vt:lpstr>Compound Propositions</vt:lpstr>
      <vt:lpstr>Symbolic Logic</vt:lpstr>
      <vt:lpstr>Logical AND</vt:lpstr>
      <vt:lpstr>Logical OR</vt:lpstr>
      <vt:lpstr>Inclusive OR</vt:lpstr>
      <vt:lpstr>Exclusive OR</vt:lpstr>
      <vt:lpstr>NOT</vt:lpstr>
      <vt:lpstr>Functionally Complete Sets</vt:lpstr>
      <vt:lpstr>Truth Tables</vt:lpstr>
      <vt:lpstr>Other Connectives</vt:lpstr>
      <vt:lpstr>Other Connective Truth Tables</vt:lpstr>
      <vt:lpstr>Computing a Truth Table</vt:lpstr>
      <vt:lpstr>Computing a Truth Table II</vt:lpstr>
      <vt:lpstr>Computing a Truth Table III</vt:lpstr>
      <vt:lpstr>Logical Identities</vt:lpstr>
      <vt:lpstr>Standard Identities</vt:lpstr>
      <vt:lpstr>More Standard Identities</vt:lpstr>
      <vt:lpstr>DeMorgan’s Laws</vt:lpstr>
      <vt:lpstr>Implications</vt:lpstr>
      <vt:lpstr>Converses</vt:lpstr>
      <vt:lpstr>Other Forms of the Implication</vt:lpstr>
      <vt:lpstr>True and False Implications</vt:lpstr>
      <vt:lpstr>A Weirder Example</vt:lpstr>
      <vt:lpstr>Predicates</vt:lpstr>
      <vt:lpstr>Quantifiers</vt:lpstr>
      <vt:lpstr>Negating Quantified Predicates</vt:lpstr>
      <vt:lpstr>Rules of Inference</vt:lpstr>
      <vt:lpstr>Examples of Valid Inferences</vt:lpstr>
      <vt:lpstr>Validating Rules of Inference</vt:lpstr>
      <vt:lpstr>Validating Rules of Inference Step 1</vt:lpstr>
      <vt:lpstr>Step 2: Evaluate The Tables</vt:lpstr>
      <vt:lpstr>Step 3: Clear the Falses</vt:lpstr>
    </vt:vector>
  </TitlesOfParts>
  <Company>Baylor University - ECS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Peter Maurer</dc:creator>
  <cp:lastModifiedBy>Peter Maurer</cp:lastModifiedBy>
  <cp:revision>45</cp:revision>
  <dcterms:created xsi:type="dcterms:W3CDTF">2014-08-19T16:07:38Z</dcterms:created>
  <dcterms:modified xsi:type="dcterms:W3CDTF">2014-11-13T22:35:00Z</dcterms:modified>
</cp:coreProperties>
</file>